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81" r:id="rId3"/>
    <p:sldId id="282" r:id="rId4"/>
    <p:sldId id="283" r:id="rId5"/>
    <p:sldId id="294" r:id="rId6"/>
    <p:sldId id="295" r:id="rId7"/>
    <p:sldId id="277" r:id="rId8"/>
    <p:sldId id="262" r:id="rId9"/>
    <p:sldId id="263" r:id="rId10"/>
    <p:sldId id="268" r:id="rId11"/>
    <p:sldId id="278" r:id="rId12"/>
    <p:sldId id="264" r:id="rId13"/>
    <p:sldId id="291" r:id="rId14"/>
    <p:sldId id="269" r:id="rId15"/>
    <p:sldId id="293" r:id="rId16"/>
    <p:sldId id="296" r:id="rId17"/>
    <p:sldId id="265" r:id="rId18"/>
    <p:sldId id="266" r:id="rId19"/>
    <p:sldId id="292" r:id="rId20"/>
    <p:sldId id="279" r:id="rId21"/>
    <p:sldId id="267" r:id="rId22"/>
    <p:sldId id="280" r:id="rId23"/>
    <p:sldId id="271" r:id="rId24"/>
    <p:sldId id="272" r:id="rId25"/>
    <p:sldId id="285" r:id="rId26"/>
  </p:sldIdLst>
  <p:sldSz cx="9144000" cy="6858000" type="screen4x3"/>
  <p:notesSz cx="6858000" cy="9144000"/>
  <p:custDataLst>
    <p:tags r:id="rId2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FBA6B31A-C278-448E-8CFD-66B5503A62B7}" type="datetimeFigureOut">
              <a:rPr lang="en-US" smtClean="0"/>
              <a:t>2016-02-11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C39CCBB0-C517-4475-B137-770F06E0F6E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b="0" i="0" u="none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b="0" i="0" u="none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CLAS 220</a:t>
            </a:r>
            <a:br>
              <a:rPr lang="en-US" dirty="0"/>
            </a:br>
            <a:r>
              <a:rPr lang="en-US" sz="2700" dirty="0" smtClean="0"/>
              <a:t>Introduction to Classical Mythology</a:t>
            </a:r>
            <a:endParaRPr lang="en-US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b="1" dirty="0" smtClean="0"/>
          </a:p>
          <a:p>
            <a:r>
              <a:rPr lang="en-US" b="1" dirty="0" smtClean="0"/>
              <a:t>Homer, </a:t>
            </a:r>
            <a:r>
              <a:rPr lang="en-US" b="1" i="1" dirty="0" smtClean="0"/>
              <a:t>Iliad</a:t>
            </a:r>
            <a:r>
              <a:rPr lang="en-US" b="1" dirty="0" smtClean="0"/>
              <a:t> 9-12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Odysseus’ Speech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4648200" cy="38100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600" dirty="0" smtClean="0"/>
              <a:t>Now listen and let me list for you</a:t>
            </a:r>
          </a:p>
          <a:p>
            <a:pPr>
              <a:buNone/>
            </a:pPr>
            <a:r>
              <a:rPr lang="en-US" sz="1600" dirty="0" smtClean="0"/>
              <a:t>What just now in his quarters he proposed:</a:t>
            </a:r>
          </a:p>
          <a:p>
            <a:pPr>
              <a:buNone/>
            </a:pPr>
            <a:r>
              <a:rPr lang="en-US" sz="1600" dirty="0" smtClean="0"/>
              <a:t>Seven new tripods and ten bars of gold,</a:t>
            </a:r>
          </a:p>
          <a:p>
            <a:pPr>
              <a:buNone/>
            </a:pPr>
            <a:r>
              <a:rPr lang="en-US" sz="1600" dirty="0" smtClean="0"/>
              <a:t>Then twenty shining cauldrons and twelve horses…</a:t>
            </a:r>
          </a:p>
          <a:p>
            <a:pPr>
              <a:buNone/>
            </a:pPr>
            <a:r>
              <a:rPr lang="en-US" sz="1600" dirty="0" smtClean="0"/>
              <a:t>Then I shall give him seven women, deft…</a:t>
            </a:r>
          </a:p>
          <a:p>
            <a:pPr>
              <a:buNone/>
            </a:pPr>
            <a:r>
              <a:rPr lang="en-US" sz="1600" dirty="0" smtClean="0"/>
              <a:t>These I shall give him, and one more, whom I</a:t>
            </a:r>
          </a:p>
          <a:p>
            <a:pPr>
              <a:buNone/>
            </a:pPr>
            <a:r>
              <a:rPr lang="en-US" sz="1600" dirty="0" smtClean="0"/>
              <a:t>Took away from him then: </a:t>
            </a:r>
            <a:r>
              <a:rPr lang="en-US" sz="1600" dirty="0" err="1" smtClean="0"/>
              <a:t>Briseus</a:t>
            </a:r>
            <a:r>
              <a:rPr lang="en-US" sz="1600" dirty="0" smtClean="0"/>
              <a:t>’ daughter.</a:t>
            </a:r>
          </a:p>
          <a:p>
            <a:pPr>
              <a:buNone/>
            </a:pPr>
            <a:r>
              <a:rPr lang="en-US" sz="1600" dirty="0" smtClean="0"/>
              <a:t>Concerning her, I add my solemn oath</a:t>
            </a:r>
          </a:p>
          <a:p>
            <a:pPr>
              <a:buNone/>
            </a:pPr>
            <a:r>
              <a:rPr lang="en-US" sz="1600" dirty="0" smtClean="0"/>
              <a:t>I never went to bed or coupled with her, </a:t>
            </a:r>
          </a:p>
          <a:p>
            <a:pPr>
              <a:buNone/>
            </a:pPr>
            <a:r>
              <a:rPr lang="en-US" sz="1600" dirty="0" smtClean="0"/>
              <a:t>As custom is with men and women.</a:t>
            </a:r>
          </a:p>
          <a:p>
            <a:pPr>
              <a:buNone/>
            </a:pPr>
            <a:r>
              <a:rPr lang="en-US" sz="1600" dirty="0" smtClean="0"/>
              <a:t>These will be his at once. If the immortals</a:t>
            </a:r>
          </a:p>
          <a:p>
            <a:pPr>
              <a:buNone/>
            </a:pPr>
            <a:r>
              <a:rPr lang="en-US" sz="1600" dirty="0" smtClean="0"/>
              <a:t>Grant us the plundering of </a:t>
            </a:r>
            <a:r>
              <a:rPr lang="en-US" sz="1600" dirty="0" err="1" smtClean="0"/>
              <a:t>Priam’s</a:t>
            </a:r>
            <a:r>
              <a:rPr lang="en-US" sz="1600" dirty="0" smtClean="0"/>
              <a:t> town…</a:t>
            </a:r>
          </a:p>
          <a:p>
            <a:pPr>
              <a:buNone/>
            </a:pPr>
            <a:r>
              <a:rPr lang="en-US" sz="1600" dirty="0" smtClean="0">
                <a:solidFill>
                  <a:srgbClr val="FF0000"/>
                </a:solidFill>
              </a:rPr>
              <a:t>These are the gifts he will arrange if you</a:t>
            </a:r>
          </a:p>
          <a:p>
            <a:pPr>
              <a:buNone/>
            </a:pPr>
            <a:r>
              <a:rPr lang="en-US" sz="1600" dirty="0" smtClean="0">
                <a:solidFill>
                  <a:srgbClr val="FF0000"/>
                </a:solidFill>
              </a:rPr>
              <a:t>Desist from anger.</a:t>
            </a:r>
          </a:p>
          <a:p>
            <a:pPr>
              <a:buNone/>
            </a:pPr>
            <a:r>
              <a:rPr lang="en-US" sz="1600" dirty="0" smtClean="0"/>
              <a:t>9. 320-65</a:t>
            </a:r>
            <a:endParaRPr lang="en-US" sz="1600" dirty="0"/>
          </a:p>
        </p:txBody>
      </p:sp>
      <p:pic>
        <p:nvPicPr>
          <p:cNvPr id="4" name="Picture 3" descr="from an Attic red-figure pelike by the Tyszkiewicz Painter, ca. 480 BC. From Cerveteri. Stored in the Museo Nazionale Etrusco of the Villa Giulia.Rome.&#10;" title="vase-painting of Odysseus on the embassy to Achille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42114" y="1143000"/>
            <a:ext cx="4038600" cy="4038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Achilles’ 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522514"/>
            <a:ext cx="4191000" cy="4937760"/>
          </a:xfrm>
        </p:spPr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en-US" dirty="0" smtClean="0"/>
              <a:t>			“Now I think</a:t>
            </a:r>
          </a:p>
          <a:p>
            <a:pPr>
              <a:buNone/>
            </a:pPr>
            <a:r>
              <a:rPr lang="en-US" dirty="0" smtClean="0"/>
              <a:t>No riches can compare with being alive,</a:t>
            </a:r>
          </a:p>
          <a:p>
            <a:pPr>
              <a:buNone/>
            </a:pPr>
            <a:r>
              <a:rPr lang="en-US" dirty="0" smtClean="0"/>
              <a:t>Not even those they say this well-built Ilion</a:t>
            </a:r>
          </a:p>
          <a:p>
            <a:pPr>
              <a:buNone/>
            </a:pPr>
            <a:r>
              <a:rPr lang="en-US" dirty="0" smtClean="0"/>
              <a:t>Stored up in peace before the Achaeans came.</a:t>
            </a:r>
          </a:p>
          <a:p>
            <a:pPr>
              <a:buNone/>
            </a:pPr>
            <a:r>
              <a:rPr lang="en-US" dirty="0" smtClean="0"/>
              <a:t>Neither could all the Archer’s shrine contains</a:t>
            </a:r>
          </a:p>
          <a:p>
            <a:pPr>
              <a:buNone/>
            </a:pPr>
            <a:r>
              <a:rPr lang="en-US" dirty="0" smtClean="0"/>
              <a:t>At rocky </a:t>
            </a:r>
            <a:r>
              <a:rPr lang="en-US" dirty="0" err="1" smtClean="0"/>
              <a:t>Pytho</a:t>
            </a:r>
            <a:r>
              <a:rPr lang="en-US" dirty="0" smtClean="0"/>
              <a:t>, in the crypt of stone.</a:t>
            </a:r>
          </a:p>
          <a:p>
            <a:pPr>
              <a:buNone/>
            </a:pPr>
            <a:r>
              <a:rPr lang="en-US" dirty="0" smtClean="0"/>
              <a:t>A man may come by cattle and sheep in raids;</a:t>
            </a:r>
          </a:p>
          <a:p>
            <a:pPr>
              <a:buNone/>
            </a:pPr>
            <a:r>
              <a:rPr lang="en-US" dirty="0" smtClean="0"/>
              <a:t>Tripods he buys, and tawny-headed horses;</a:t>
            </a:r>
          </a:p>
          <a:p>
            <a:pPr>
              <a:buNone/>
            </a:pPr>
            <a:r>
              <a:rPr lang="en-US" dirty="0" smtClean="0"/>
              <a:t>But his life’s breath cannot be hunted back</a:t>
            </a:r>
          </a:p>
          <a:p>
            <a:pPr>
              <a:buNone/>
            </a:pPr>
            <a:r>
              <a:rPr lang="en-US" dirty="0" smtClean="0"/>
              <a:t>Or be recaptured once it pass his lips.</a:t>
            </a:r>
          </a:p>
          <a:p>
            <a:pPr>
              <a:buNone/>
            </a:pPr>
            <a:r>
              <a:rPr lang="en-US" dirty="0" smtClean="0"/>
              <a:t>My mother, Thetis of the silvery feet,</a:t>
            </a:r>
          </a:p>
          <a:p>
            <a:pPr>
              <a:buNone/>
            </a:pPr>
            <a:r>
              <a:rPr lang="en-US" dirty="0" smtClean="0"/>
              <a:t>Tells me of two possible destinies </a:t>
            </a:r>
          </a:p>
          <a:p>
            <a:pPr>
              <a:buNone/>
            </a:pPr>
            <a:r>
              <a:rPr lang="en-US" dirty="0" smtClean="0"/>
              <a:t>Carrying me toward death: two ways:</a:t>
            </a:r>
          </a:p>
          <a:p>
            <a:pPr>
              <a:buNone/>
            </a:pPr>
            <a:r>
              <a:rPr lang="en-US" dirty="0" smtClean="0"/>
              <a:t>If on the one hand I remain to fight</a:t>
            </a:r>
          </a:p>
          <a:p>
            <a:pPr>
              <a:buNone/>
            </a:pPr>
            <a:r>
              <a:rPr lang="en-US" dirty="0" smtClean="0"/>
              <a:t>Around Troy town, I lose all hope of home</a:t>
            </a:r>
          </a:p>
          <a:p>
            <a:pPr>
              <a:buNone/>
            </a:pPr>
            <a:r>
              <a:rPr lang="en-US" dirty="0" smtClean="0"/>
              <a:t>But gain unfading glory; on the other,</a:t>
            </a:r>
          </a:p>
          <a:p>
            <a:pPr>
              <a:buNone/>
            </a:pPr>
            <a:r>
              <a:rPr lang="en-US" dirty="0" smtClean="0"/>
              <a:t>If I sail back to my own land my glory</a:t>
            </a:r>
          </a:p>
          <a:p>
            <a:pPr>
              <a:buNone/>
            </a:pPr>
            <a:r>
              <a:rPr lang="en-US" dirty="0" smtClean="0"/>
              <a:t>Fails – but a long life lies ahead for me.”</a:t>
            </a:r>
          </a:p>
          <a:p>
            <a:pPr>
              <a:buNone/>
            </a:pPr>
            <a:r>
              <a:rPr lang="en-US" dirty="0" smtClean="0"/>
              <a:t>9.489-50</a:t>
            </a:r>
          </a:p>
        </p:txBody>
      </p:sp>
      <p:pic>
        <p:nvPicPr>
          <p:cNvPr id="4" name="Picture 3" descr="1982, directed by Ridley Scott." title="movie still of Rutger Hauer hodling a bird, from Blade Runner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53000" y="2057400"/>
            <a:ext cx="3385250" cy="21671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Phoenix’s Speech: </a:t>
            </a:r>
            <a:r>
              <a:rPr lang="en-US" sz="2800" dirty="0" err="1" smtClean="0"/>
              <a:t>Meleager</a:t>
            </a:r>
            <a:r>
              <a:rPr lang="en-US" sz="2800" dirty="0" smtClean="0"/>
              <a:t> and </a:t>
            </a:r>
            <a:r>
              <a:rPr lang="en-US" sz="2800" dirty="0" err="1" smtClean="0"/>
              <a:t>Kleopatra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457200"/>
            <a:ext cx="4572000" cy="4937760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n-US" dirty="0" smtClean="0"/>
              <a:t>Phoenix,  Achilles’ mentor, tries to persuade him through the telling of a myth, that of the </a:t>
            </a:r>
            <a:r>
              <a:rPr lang="en-US" dirty="0" err="1" smtClean="0"/>
              <a:t>Calydonian</a:t>
            </a:r>
            <a:r>
              <a:rPr lang="en-US" dirty="0" smtClean="0"/>
              <a:t> boar.</a:t>
            </a:r>
          </a:p>
          <a:p>
            <a:pPr>
              <a:buNone/>
            </a:pPr>
            <a:r>
              <a:rPr lang="en-US" dirty="0" smtClean="0"/>
              <a:t>This  boar (or rather the honor of keeping its head), was the subject of a war between </a:t>
            </a:r>
            <a:r>
              <a:rPr lang="en-US" dirty="0" err="1" smtClean="0"/>
              <a:t>Meleager’s</a:t>
            </a:r>
            <a:r>
              <a:rPr lang="en-US" dirty="0" smtClean="0"/>
              <a:t> people, the </a:t>
            </a:r>
            <a:r>
              <a:rPr lang="en-US" dirty="0" err="1" smtClean="0"/>
              <a:t>Aitolians</a:t>
            </a:r>
            <a:r>
              <a:rPr lang="en-US" dirty="0" smtClean="0"/>
              <a:t>, and their rivals, the </a:t>
            </a:r>
            <a:r>
              <a:rPr lang="en-US" dirty="0" err="1" smtClean="0"/>
              <a:t>Kouretes</a:t>
            </a:r>
            <a:r>
              <a:rPr lang="en-US" dirty="0" smtClean="0"/>
              <a:t>.</a:t>
            </a:r>
          </a:p>
          <a:p>
            <a:pPr>
              <a:buNone/>
            </a:pPr>
            <a:r>
              <a:rPr lang="en-US" dirty="0" smtClean="0"/>
              <a:t>The hero </a:t>
            </a:r>
            <a:r>
              <a:rPr lang="en-US" dirty="0" err="1" smtClean="0"/>
              <a:t>Meleager</a:t>
            </a:r>
            <a:r>
              <a:rPr lang="en-US" dirty="0" smtClean="0"/>
              <a:t> was leading the battle, but was offended by his mother, and so he withdrew to spend time with his wife (</a:t>
            </a:r>
            <a:r>
              <a:rPr lang="en-US" dirty="0" err="1" smtClean="0"/>
              <a:t>Kleopatre</a:t>
            </a:r>
            <a:r>
              <a:rPr lang="en-US" dirty="0" smtClean="0"/>
              <a:t>).</a:t>
            </a:r>
          </a:p>
          <a:p>
            <a:pPr>
              <a:buNone/>
            </a:pPr>
            <a:r>
              <a:rPr lang="en-US" dirty="0" smtClean="0"/>
              <a:t>A series of people beg him to come back to the fight:</a:t>
            </a:r>
          </a:p>
          <a:p>
            <a:pPr>
              <a:buNone/>
            </a:pPr>
            <a:r>
              <a:rPr lang="en-US" dirty="0" smtClean="0"/>
              <a:t>The old men (with prizes), his father, sisters, mother, friends, all to no avail.</a:t>
            </a:r>
          </a:p>
          <a:p>
            <a:pPr>
              <a:buNone/>
            </a:pPr>
            <a:r>
              <a:rPr lang="en-US" dirty="0" smtClean="0"/>
              <a:t>Then his wife begs him to fight, and he does, but at great cost.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4" name="Picture 3" descr="A Roman first century CE marble Meleager, a free improvisation on Skopas's4th century BC  model, from the Fusconi-Pighini collection (Museo Pio-Clementino, Rome)" title="statue of Meleager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486400" y="457200"/>
            <a:ext cx="2982777" cy="48127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Phoenix’ speech: </a:t>
            </a:r>
            <a:r>
              <a:rPr lang="en-US" sz="2800" dirty="0" err="1" smtClean="0"/>
              <a:t>Meleager</a:t>
            </a:r>
            <a:r>
              <a:rPr lang="en-US" sz="2800" dirty="0" smtClean="0"/>
              <a:t> and </a:t>
            </a:r>
            <a:r>
              <a:rPr lang="en-US" sz="2800" dirty="0" err="1" smtClean="0"/>
              <a:t>Kleopatra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Note that </a:t>
            </a:r>
            <a:r>
              <a:rPr lang="en-US" dirty="0" err="1" smtClean="0"/>
              <a:t>Kleopatra</a:t>
            </a:r>
            <a:r>
              <a:rPr lang="en-US" dirty="0" smtClean="0"/>
              <a:t>=</a:t>
            </a:r>
            <a:r>
              <a:rPr lang="en-US" dirty="0" err="1" smtClean="0"/>
              <a:t>Patroklos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both mean “</a:t>
            </a:r>
            <a:r>
              <a:rPr lang="en-US" dirty="0" err="1" smtClean="0"/>
              <a:t>kleos</a:t>
            </a:r>
            <a:r>
              <a:rPr lang="en-US" dirty="0" smtClean="0"/>
              <a:t> of the fathers”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The story of </a:t>
            </a:r>
            <a:r>
              <a:rPr lang="en-US" dirty="0" err="1" smtClean="0"/>
              <a:t>Meleager</a:t>
            </a:r>
            <a:r>
              <a:rPr lang="en-US" dirty="0" smtClean="0"/>
              <a:t> is an example of an </a:t>
            </a:r>
            <a:r>
              <a:rPr lang="en-US" i="1" dirty="0" err="1" smtClean="0"/>
              <a:t>ainos</a:t>
            </a:r>
            <a:r>
              <a:rPr lang="en-US" dirty="0" smtClean="0"/>
              <a:t>, a kind of encrypted speech that only makes sense if you have the right intellectual, emotional and social intelligence to decode it. 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i="1" dirty="0" err="1" smtClean="0"/>
              <a:t>Ainos</a:t>
            </a:r>
            <a:r>
              <a:rPr lang="en-US" dirty="0" smtClean="0"/>
              <a:t> can mean:</a:t>
            </a:r>
          </a:p>
          <a:p>
            <a:pPr marL="457200" indent="-457200">
              <a:buAutoNum type="arabicPeriod"/>
            </a:pPr>
            <a:r>
              <a:rPr lang="en-US" dirty="0" smtClean="0"/>
              <a:t>Riddle</a:t>
            </a:r>
          </a:p>
          <a:p>
            <a:pPr marL="457200" indent="-457200">
              <a:buAutoNum type="arabicPeriod"/>
            </a:pPr>
            <a:r>
              <a:rPr lang="en-US" dirty="0" smtClean="0"/>
              <a:t>Fable (Aesop)</a:t>
            </a:r>
          </a:p>
          <a:p>
            <a:pPr marL="457200" indent="-457200">
              <a:buAutoNum type="arabicPeriod"/>
            </a:pPr>
            <a:r>
              <a:rPr lang="en-US" dirty="0" smtClean="0"/>
              <a:t>Song of praise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50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Ajax’s Speech </a:t>
            </a:r>
            <a:br>
              <a:rPr lang="en-US" dirty="0" smtClean="0"/>
            </a:br>
            <a:r>
              <a:rPr lang="en-US" sz="3600" dirty="0" smtClean="0"/>
              <a:t>(addressed to Odysseus)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609600"/>
            <a:ext cx="4419600" cy="4114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700" dirty="0" smtClean="0"/>
              <a:t>“There is no pity in him.  A normal man</a:t>
            </a:r>
          </a:p>
          <a:p>
            <a:pPr>
              <a:buNone/>
            </a:pPr>
            <a:r>
              <a:rPr lang="en-US" sz="1700" dirty="0" smtClean="0"/>
              <a:t>Will take the penalty for a brother slain</a:t>
            </a:r>
          </a:p>
          <a:p>
            <a:pPr>
              <a:buNone/>
            </a:pPr>
            <a:r>
              <a:rPr lang="en-US" sz="1700" dirty="0" smtClean="0"/>
              <a:t>Or a dead son. By paying much, the one</a:t>
            </a:r>
          </a:p>
          <a:p>
            <a:pPr>
              <a:buNone/>
            </a:pPr>
            <a:r>
              <a:rPr lang="en-US" sz="1700" dirty="0" smtClean="0"/>
              <a:t>Who did the deed may stay unharmed at home.</a:t>
            </a:r>
          </a:p>
          <a:p>
            <a:pPr>
              <a:buNone/>
            </a:pPr>
            <a:r>
              <a:rPr lang="en-US" sz="1700" dirty="0" smtClean="0"/>
              <a:t>Fury and pride in the bereaved are curbed</a:t>
            </a:r>
          </a:p>
          <a:p>
            <a:pPr>
              <a:buNone/>
            </a:pPr>
            <a:r>
              <a:rPr lang="en-US" sz="1700" dirty="0" smtClean="0"/>
              <a:t>When he accepts the penalty. Not you.</a:t>
            </a:r>
          </a:p>
          <a:p>
            <a:pPr>
              <a:buNone/>
            </a:pPr>
            <a:r>
              <a:rPr lang="en-US" sz="1700" dirty="0" smtClean="0"/>
              <a:t>Cruel and unappeasable rage the gods</a:t>
            </a:r>
          </a:p>
          <a:p>
            <a:pPr>
              <a:buNone/>
            </a:pPr>
            <a:r>
              <a:rPr lang="en-US" sz="1700" dirty="0" smtClean="0"/>
              <a:t>Put in you for one girl alone. We offer</a:t>
            </a:r>
          </a:p>
          <a:p>
            <a:pPr>
              <a:buNone/>
            </a:pPr>
            <a:r>
              <a:rPr lang="en-US" sz="1700" dirty="0" smtClean="0"/>
              <a:t>Seven beauties, and much more besides!</a:t>
            </a:r>
          </a:p>
          <a:p>
            <a:pPr>
              <a:buNone/>
            </a:pPr>
            <a:r>
              <a:rPr lang="en-US" sz="1700" dirty="0" smtClean="0"/>
              <a:t>(9. 769-777) </a:t>
            </a:r>
            <a:endParaRPr lang="en-US" sz="1700" dirty="0"/>
          </a:p>
        </p:txBody>
      </p:sp>
      <p:pic>
        <p:nvPicPr>
          <p:cNvPr id="5122" name="Picture 2" descr="Museum: Vatican City&#10;Size: 61cm. (amphora, Type A, signed by Exekias as both maker and painter)&#10;Function: storage and display&#10;Technique: black-figure&#10;Style: Mature black-figure&#10;Subject/s: Ajax and Achilles, seated on low stools, lean forward playing a board game that the helmeted Achilles is winning: tessara (four) is written beside his head, tria (three) by Ajax's (A), Dioskouroi return home to parents Leda and Tyndareos. Slave boy brings a change of clothes for Kastor, Pollux, who as already shed his travelling clothes, plays with the family dog.&#10;Date: later 6th c.&#10;Vatican Museums." title="Ajax and Achilles playing game together in happier times (vase painting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1469571"/>
            <a:ext cx="3554776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Quiz Question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4. Which heroes participate in the night raid on the Trojans?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Odysseus and Ajax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Odysseus and Diomedes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Diomedes and Ajax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Nestor and Phoenix </a:t>
            </a:r>
          </a:p>
          <a:p>
            <a:pPr marL="457200" indent="-457200">
              <a:buFont typeface="+mj-lt"/>
              <a:buAutoNum type="alphaL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6564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Sleepless leaders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685800"/>
            <a:ext cx="5715000" cy="3886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I roam this way because no sleep will come</a:t>
            </a:r>
          </a:p>
          <a:p>
            <a:pPr marL="0" indent="0">
              <a:buNone/>
            </a:pPr>
            <a:r>
              <a:rPr lang="en-US" sz="2000" dirty="0" smtClean="0"/>
              <a:t>To settle on my eyes; the war stays with me</a:t>
            </a:r>
          </a:p>
          <a:p>
            <a:pPr marL="0" indent="0">
              <a:buNone/>
            </a:pPr>
            <a:r>
              <a:rPr lang="en-US" sz="2000" dirty="0" smtClean="0"/>
              <a:t>And what the army suffers. How I fear</a:t>
            </a:r>
          </a:p>
          <a:p>
            <a:pPr marL="0" indent="0">
              <a:buNone/>
            </a:pPr>
            <a:r>
              <a:rPr lang="en-US" sz="2000" dirty="0" smtClean="0"/>
              <a:t>For our </a:t>
            </a:r>
            <a:r>
              <a:rPr lang="en-US" sz="2000" dirty="0" err="1" smtClean="0"/>
              <a:t>Akhaians</a:t>
            </a:r>
            <a:r>
              <a:rPr lang="en-US" sz="2000" dirty="0" smtClean="0"/>
              <a:t>! Quietude of heart</a:t>
            </a:r>
          </a:p>
          <a:p>
            <a:pPr marL="0" indent="0">
              <a:buNone/>
            </a:pPr>
            <a:r>
              <a:rPr lang="en-US" sz="2000" dirty="0" smtClean="0"/>
              <a:t>I have none: fever of dread is in my brain,</a:t>
            </a:r>
          </a:p>
          <a:p>
            <a:pPr marL="0" indent="0">
              <a:buNone/>
            </a:pPr>
            <a:r>
              <a:rPr lang="en-US" sz="2000" dirty="0" smtClean="0"/>
              <a:t>My heart leaps from my ribs, my knees give way….</a:t>
            </a:r>
          </a:p>
          <a:p>
            <a:pPr marL="0" indent="0">
              <a:buNone/>
            </a:pPr>
            <a:r>
              <a:rPr lang="en-US" sz="2000" dirty="0" smtClean="0"/>
              <a:t>(10. 101-106)</a:t>
            </a:r>
            <a:endParaRPr lang="en-US" sz="2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295400"/>
            <a:ext cx="2470327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667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Night Raid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838200"/>
            <a:ext cx="4419600" cy="434340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1600" dirty="0" smtClean="0"/>
              <a:t>Whirling left and right he struck,</a:t>
            </a:r>
          </a:p>
          <a:p>
            <a:pPr>
              <a:buNone/>
            </a:pPr>
            <a:r>
              <a:rPr lang="en-US" sz="1600" dirty="0" smtClean="0"/>
              <a:t>And pitiable sounds came from the bodies</a:t>
            </a:r>
          </a:p>
          <a:p>
            <a:pPr>
              <a:buNone/>
            </a:pPr>
            <a:r>
              <a:rPr lang="en-US" sz="1600" dirty="0" smtClean="0"/>
              <a:t>Cleft by the sword’s edge. Earth ran red with blood.</a:t>
            </a:r>
          </a:p>
          <a:p>
            <a:pPr>
              <a:buNone/>
            </a:pPr>
            <a:r>
              <a:rPr lang="en-US" sz="1600" dirty="0" smtClean="0"/>
              <a:t>As on a flock of goats or sheep, </a:t>
            </a:r>
            <a:r>
              <a:rPr lang="en-US" sz="1600" dirty="0" err="1" smtClean="0"/>
              <a:t>unshepherded</a:t>
            </a:r>
            <a:endParaRPr lang="en-US" sz="1600" dirty="0" smtClean="0"/>
          </a:p>
          <a:p>
            <a:pPr>
              <a:buNone/>
            </a:pPr>
            <a:r>
              <a:rPr lang="en-US" sz="1600" dirty="0" smtClean="0"/>
              <a:t>The son of </a:t>
            </a:r>
            <a:r>
              <a:rPr lang="en-US" sz="1600" dirty="0" err="1" smtClean="0"/>
              <a:t>Tydeus</a:t>
            </a:r>
            <a:r>
              <a:rPr lang="en-US" sz="1600" dirty="0" smtClean="0"/>
              <a:t> fell upon those Thracians</a:t>
            </a:r>
          </a:p>
          <a:p>
            <a:pPr>
              <a:buNone/>
            </a:pPr>
            <a:r>
              <a:rPr lang="en-US" sz="1600" dirty="0" smtClean="0"/>
              <a:t>Until he had killed twelve. And at his shoulder</a:t>
            </a:r>
          </a:p>
          <a:p>
            <a:pPr>
              <a:buNone/>
            </a:pPr>
            <a:r>
              <a:rPr lang="en-US" sz="1600" dirty="0" smtClean="0"/>
              <a:t>Odysseus, adept at war, moved up </a:t>
            </a:r>
          </a:p>
          <a:p>
            <a:pPr>
              <a:buNone/>
            </a:pPr>
            <a:r>
              <a:rPr lang="en-US" sz="1600" dirty="0" smtClean="0"/>
              <a:t>To drag out by the heels each man he killed,</a:t>
            </a:r>
          </a:p>
          <a:p>
            <a:pPr>
              <a:buNone/>
            </a:pPr>
            <a:r>
              <a:rPr lang="en-US" sz="1600" dirty="0" smtClean="0"/>
              <a:t>Thinking by this to save the beautiful horses</a:t>
            </a:r>
          </a:p>
          <a:p>
            <a:pPr>
              <a:buNone/>
            </a:pPr>
            <a:r>
              <a:rPr lang="en-US" sz="1600" dirty="0" smtClean="0"/>
              <a:t>From shying at the bodies when they passed –</a:t>
            </a:r>
          </a:p>
          <a:p>
            <a:pPr>
              <a:buNone/>
            </a:pPr>
            <a:r>
              <a:rPr lang="en-US" sz="1600" dirty="0" smtClean="0"/>
              <a:t>Being unused to dead men yet.</a:t>
            </a:r>
          </a:p>
          <a:p>
            <a:pPr>
              <a:buNone/>
            </a:pPr>
            <a:r>
              <a:rPr lang="en-US" sz="1600" dirty="0" smtClean="0"/>
              <a:t>When </a:t>
            </a:r>
            <a:r>
              <a:rPr lang="en-US" sz="1600" dirty="0" err="1" smtClean="0"/>
              <a:t>Diomedes</a:t>
            </a:r>
            <a:r>
              <a:rPr lang="en-US" sz="1600" dirty="0" smtClean="0"/>
              <a:t> reached the Thracian king,</a:t>
            </a:r>
          </a:p>
          <a:p>
            <a:pPr>
              <a:buNone/>
            </a:pPr>
            <a:r>
              <a:rPr lang="en-US" sz="1600" dirty="0" smtClean="0"/>
              <a:t>He took a thirteenth precious life away</a:t>
            </a:r>
          </a:p>
          <a:p>
            <a:pPr>
              <a:buNone/>
            </a:pPr>
            <a:r>
              <a:rPr lang="en-US" sz="1600" dirty="0" smtClean="0"/>
              <a:t>As the man gasped in sleep, nightmare upon him.</a:t>
            </a:r>
          </a:p>
          <a:p>
            <a:pPr>
              <a:buNone/>
            </a:pPr>
            <a:r>
              <a:rPr lang="en-US" sz="1600" dirty="0" smtClean="0"/>
              <a:t>(10. 535-49)</a:t>
            </a:r>
            <a:endParaRPr lang="en-US" sz="1600" dirty="0"/>
          </a:p>
        </p:txBody>
      </p:sp>
      <p:pic>
        <p:nvPicPr>
          <p:cNvPr id="4" name="Picture 3" descr="Apulian red-figure situla by the Lycurgus Painter, ca. 360 BC. Stored in the Museo Nazionale Archaeologico in Naples. " title="vase painting of Odysseus and Diomedes killing the Thracian King Rhesus, and then stealing his horses.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40086" y="914400"/>
            <a:ext cx="3640508" cy="4328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Agamemnon’s Finest Hour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4724400" cy="4648200"/>
          </a:xfrm>
        </p:spPr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 smtClean="0"/>
              <a:t>Now the Lord of the Great Plains, Agamemnon,</a:t>
            </a:r>
          </a:p>
          <a:p>
            <a:pPr>
              <a:buNone/>
            </a:pPr>
            <a:r>
              <a:rPr lang="en-US" dirty="0" smtClean="0"/>
              <a:t>Hit one with a spear-cast in the chest</a:t>
            </a:r>
          </a:p>
          <a:p>
            <a:pPr>
              <a:buNone/>
            </a:pPr>
            <a:r>
              <a:rPr lang="en-US" dirty="0" smtClean="0"/>
              <a:t>Above the nipple; the other, </a:t>
            </a:r>
            <a:r>
              <a:rPr lang="en-US" dirty="0" err="1" smtClean="0"/>
              <a:t>Antiphos</a:t>
            </a:r>
            <a:r>
              <a:rPr lang="en-US" dirty="0" smtClean="0"/>
              <a:t>,</a:t>
            </a:r>
          </a:p>
          <a:p>
            <a:pPr>
              <a:buNone/>
            </a:pPr>
            <a:r>
              <a:rPr lang="en-US" dirty="0" smtClean="0"/>
              <a:t>He struck with his long sword beside the ear,</a:t>
            </a:r>
          </a:p>
          <a:p>
            <a:pPr>
              <a:buNone/>
            </a:pPr>
            <a:r>
              <a:rPr lang="en-US" dirty="0" smtClean="0"/>
              <a:t>Toppling him from his car. He bent to take </a:t>
            </a:r>
          </a:p>
          <a:p>
            <a:pPr>
              <a:buNone/>
            </a:pPr>
            <a:r>
              <a:rPr lang="en-US" dirty="0" smtClean="0"/>
              <a:t>Their arms and knew them…</a:t>
            </a:r>
          </a:p>
          <a:p>
            <a:pPr>
              <a:buNone/>
            </a:pPr>
            <a:r>
              <a:rPr lang="en-US" dirty="0" smtClean="0"/>
              <a:t>A lion, discovering a forest bed,</a:t>
            </a:r>
          </a:p>
          <a:p>
            <a:pPr>
              <a:buNone/>
            </a:pPr>
            <a:r>
              <a:rPr lang="en-US" dirty="0" smtClean="0"/>
              <a:t>And picking up in his great fangs the fawns</a:t>
            </a:r>
          </a:p>
          <a:p>
            <a:pPr>
              <a:buNone/>
            </a:pPr>
            <a:r>
              <a:rPr lang="en-US" dirty="0" smtClean="0"/>
              <a:t>Of a swift doe, will shake and break their backs</a:t>
            </a:r>
          </a:p>
          <a:p>
            <a:pPr>
              <a:buNone/>
            </a:pPr>
            <a:r>
              <a:rPr lang="en-US" dirty="0" smtClean="0"/>
              <a:t>And rend their tender lives away with ease,</a:t>
            </a:r>
          </a:p>
          <a:p>
            <a:pPr>
              <a:buNone/>
            </a:pPr>
            <a:r>
              <a:rPr lang="en-US" dirty="0" smtClean="0"/>
              <a:t>While she is powerless to help, though near,</a:t>
            </a:r>
          </a:p>
          <a:p>
            <a:pPr>
              <a:buNone/>
            </a:pPr>
            <a:r>
              <a:rPr lang="en-US" dirty="0" smtClean="0"/>
              <a:t>But feels a dreadful trembling come upon her;</a:t>
            </a:r>
          </a:p>
          <a:p>
            <a:pPr>
              <a:buNone/>
            </a:pPr>
            <a:r>
              <a:rPr lang="en-US" dirty="0" smtClean="0"/>
              <a:t>Bolting the spot, she leaps through underbrush</a:t>
            </a:r>
          </a:p>
          <a:p>
            <a:pPr>
              <a:buNone/>
            </a:pPr>
            <a:r>
              <a:rPr lang="en-US" dirty="0" smtClean="0"/>
              <a:t>At full stretch, drenched in sweat, before the onset</a:t>
            </a:r>
          </a:p>
          <a:p>
            <a:pPr>
              <a:buNone/>
            </a:pPr>
            <a:r>
              <a:rPr lang="en-US" dirty="0" smtClean="0"/>
              <a:t>Of the strong beast of prey. Just so…</a:t>
            </a:r>
          </a:p>
          <a:p>
            <a:pPr>
              <a:buNone/>
            </a:pPr>
            <a:r>
              <a:rPr lang="en-US" dirty="0" smtClean="0"/>
              <a:t>(11.119-134)</a:t>
            </a:r>
          </a:p>
        </p:txBody>
      </p:sp>
      <p:pic>
        <p:nvPicPr>
          <p:cNvPr id="4" name="Picture 3" title="stock photo of a lion stalking its prey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29200" y="1768498"/>
            <a:ext cx="3973321" cy="21939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Diomedes Injured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609600"/>
            <a:ext cx="6705600" cy="4495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Imagine Diomedes taking the dead man’s </a:t>
            </a:r>
          </a:p>
          <a:p>
            <a:pPr marL="0" indent="0">
              <a:buNone/>
            </a:pPr>
            <a:r>
              <a:rPr lang="en-US" dirty="0" smtClean="0"/>
              <a:t>Cuirass from his ribs, and from his shoulders</a:t>
            </a:r>
          </a:p>
          <a:p>
            <a:pPr marL="0" indent="0">
              <a:buNone/>
            </a:pPr>
            <a:r>
              <a:rPr lang="en-US" dirty="0" smtClean="0"/>
              <a:t>The shield all glimmering, and his heavy helm</a:t>
            </a:r>
          </a:p>
          <a:p>
            <a:pPr marL="0" indent="0">
              <a:buNone/>
            </a:pPr>
            <a:r>
              <a:rPr lang="en-US" dirty="0" smtClean="0"/>
              <a:t>Even as the adversary drew his bow</a:t>
            </a:r>
          </a:p>
          <a:p>
            <a:pPr marL="0" indent="0">
              <a:buNone/>
            </a:pPr>
            <a:r>
              <a:rPr lang="en-US" dirty="0" smtClean="0"/>
              <a:t>To the grip and shot – and not in vain the arrow</a:t>
            </a:r>
          </a:p>
          <a:p>
            <a:pPr marL="0" indent="0">
              <a:buNone/>
            </a:pPr>
            <a:r>
              <a:rPr lang="en-US" dirty="0" smtClean="0"/>
              <a:t>Sprang from his fist, but through the right foot </a:t>
            </a:r>
            <a:r>
              <a:rPr lang="en-US" dirty="0" err="1" smtClean="0"/>
              <a:t>bonework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Of Diomedes into the earth it punched.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Alexandros (Paris) jumped out of ambush laughing</a:t>
            </a:r>
          </a:p>
          <a:p>
            <a:pPr marL="0" indent="0">
              <a:buNone/>
            </a:pPr>
            <a:r>
              <a:rPr lang="en-US" dirty="0" smtClean="0"/>
              <a:t>And called to him vaunting: “Hit you are, and hard!</a:t>
            </a:r>
            <a:br>
              <a:rPr lang="en-US" dirty="0" smtClean="0"/>
            </a:br>
            <a:r>
              <a:rPr lang="en-US" dirty="0" smtClean="0"/>
              <a:t>No wasted shot, that!”</a:t>
            </a:r>
          </a:p>
          <a:p>
            <a:pPr marL="0" indent="0">
              <a:buNone/>
            </a:pPr>
            <a:r>
              <a:rPr lang="en-US" dirty="0" smtClean="0"/>
              <a:t>(11.424-33)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686" y="609600"/>
            <a:ext cx="1823314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320686" y="3351179"/>
            <a:ext cx="1747115" cy="284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357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Quiz Question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Which of the following heroes is NOT part of the Embassy to Achilles?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Odysseus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Phoenix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Paris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Ajax</a:t>
            </a:r>
          </a:p>
          <a:p>
            <a:pPr marL="457200" indent="-457200">
              <a:buFont typeface="+mj-lt"/>
              <a:buAutoNum type="alphaL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896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Diomedes</a:t>
            </a:r>
            <a:r>
              <a:rPr lang="en-US" dirty="0" smtClean="0"/>
              <a:t> taunts Paris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6096000" cy="4876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 smtClean="0"/>
              <a:t>“You bow-and-arrow boy, you curly-head,</a:t>
            </a:r>
          </a:p>
          <a:p>
            <a:pPr>
              <a:buNone/>
            </a:pPr>
            <a:r>
              <a:rPr lang="en-US" sz="1600" dirty="0" smtClean="0"/>
              <a:t>All eyes for little girls, I wish you’d try me</a:t>
            </a:r>
          </a:p>
          <a:p>
            <a:pPr>
              <a:buNone/>
            </a:pPr>
            <a:r>
              <a:rPr lang="en-US" sz="1600" dirty="0" smtClean="0"/>
              <a:t>Face to face with pike and shield: your archery</a:t>
            </a:r>
          </a:p>
          <a:p>
            <a:pPr>
              <a:buNone/>
            </a:pPr>
            <a:r>
              <a:rPr lang="en-US" sz="1600" dirty="0" smtClean="0"/>
              <a:t>Would do you no good then. You brag this way </a:t>
            </a:r>
          </a:p>
          <a:p>
            <a:pPr>
              <a:buNone/>
            </a:pPr>
            <a:r>
              <a:rPr lang="en-US" sz="1600" dirty="0" smtClean="0"/>
              <a:t>For having scratched my instep. It is nothing,</a:t>
            </a:r>
          </a:p>
          <a:p>
            <a:pPr>
              <a:buNone/>
            </a:pPr>
            <a:r>
              <a:rPr lang="en-US" sz="1600" dirty="0" smtClean="0"/>
              <a:t>A woman’s shot, or a silly little boy’s.</a:t>
            </a:r>
          </a:p>
          <a:p>
            <a:pPr>
              <a:buNone/>
            </a:pPr>
            <a:r>
              <a:rPr lang="en-US" sz="1600" dirty="0" smtClean="0"/>
              <a:t>A weak-kneed half-wit’s arrow has no point!</a:t>
            </a:r>
          </a:p>
          <a:p>
            <a:pPr>
              <a:buNone/>
            </a:pPr>
            <a:r>
              <a:rPr lang="en-US" sz="1600" dirty="0" smtClean="0"/>
              <a:t>By heaven, arrows of mine are whetted differently.</a:t>
            </a:r>
          </a:p>
          <a:p>
            <a:pPr>
              <a:buNone/>
            </a:pPr>
            <a:r>
              <a:rPr lang="en-US" sz="1600" dirty="0" smtClean="0"/>
              <a:t>One that grazes a man will stretch him dead.</a:t>
            </a:r>
          </a:p>
          <a:p>
            <a:pPr>
              <a:buNone/>
            </a:pPr>
            <a:r>
              <a:rPr lang="en-US" sz="1600" dirty="0" smtClean="0"/>
              <a:t>His woman’s cheeks are torn with grief, </a:t>
            </a:r>
          </a:p>
          <a:p>
            <a:pPr>
              <a:buNone/>
            </a:pPr>
            <a:r>
              <a:rPr lang="en-US" sz="1600" dirty="0" smtClean="0"/>
              <a:t>His children orphaned. He must soak the earth </a:t>
            </a:r>
          </a:p>
          <a:p>
            <a:pPr>
              <a:buNone/>
            </a:pPr>
            <a:r>
              <a:rPr lang="en-US" sz="1600" dirty="0" smtClean="0"/>
              <a:t>And rot, with kites for company, not women!</a:t>
            </a:r>
          </a:p>
          <a:p>
            <a:pPr>
              <a:buNone/>
            </a:pPr>
            <a:r>
              <a:rPr lang="en-US" sz="1600" dirty="0" smtClean="0"/>
              <a:t>(11. 438-49)</a:t>
            </a:r>
            <a:endParaRPr lang="en-US" sz="1600" dirty="0"/>
          </a:p>
        </p:txBody>
      </p:sp>
      <p:pic>
        <p:nvPicPr>
          <p:cNvPr id="4" name="Picture 3" descr="1982, directed by Barry Levinson&#10;" title="movie still from Diner 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53643" y="1143000"/>
            <a:ext cx="4185557" cy="2514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95800" y="3886200"/>
            <a:ext cx="467730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“I’ll hit you so hard, I’ll kill your whole family.”</a:t>
            </a:r>
          </a:p>
          <a:p>
            <a:r>
              <a:rPr lang="en-US" dirty="0" smtClean="0"/>
              <a:t>Billy (Tim Daly) from </a:t>
            </a:r>
            <a:r>
              <a:rPr lang="en-US" i="1" dirty="0" smtClean="0"/>
              <a:t>Diner</a:t>
            </a:r>
            <a:r>
              <a:rPr lang="en-US" dirty="0" smtClean="0"/>
              <a:t>  (1982)</a:t>
            </a:r>
          </a:p>
          <a:p>
            <a:endParaRPr lang="en-US" dirty="0"/>
          </a:p>
          <a:p>
            <a:r>
              <a:rPr lang="en-US" dirty="0" smtClean="0"/>
              <a:t>I’ll beat you like a red-headed stepchild.</a:t>
            </a:r>
          </a:p>
          <a:p>
            <a:r>
              <a:rPr lang="en-US" dirty="0" smtClean="0"/>
              <a:t>I’ll beat you like a rented mule….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Patroclus</a:t>
            </a:r>
            <a:r>
              <a:rPr lang="en-US" dirty="0" smtClean="0"/>
              <a:t> and Nestor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3810000" cy="19812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400" dirty="0" smtClean="0"/>
              <a:t>“And now your fathers both</a:t>
            </a:r>
          </a:p>
          <a:p>
            <a:pPr>
              <a:buNone/>
            </a:pPr>
            <a:r>
              <a:rPr lang="en-US" sz="1400" dirty="0" smtClean="0"/>
              <a:t>Repeatedly enjoined your duties on you.</a:t>
            </a:r>
          </a:p>
          <a:p>
            <a:pPr>
              <a:buNone/>
            </a:pPr>
            <a:r>
              <a:rPr lang="en-US" sz="1400" dirty="0" smtClean="0"/>
              <a:t>The old man, </a:t>
            </a:r>
            <a:r>
              <a:rPr lang="en-US" sz="1400" dirty="0" err="1" smtClean="0"/>
              <a:t>Peleus</a:t>
            </a:r>
            <a:r>
              <a:rPr lang="en-US" sz="1400" dirty="0" smtClean="0"/>
              <a:t>, urged his child, </a:t>
            </a:r>
            <a:r>
              <a:rPr lang="en-US" sz="1400" dirty="0" err="1" smtClean="0"/>
              <a:t>Akhilleus</a:t>
            </a:r>
            <a:r>
              <a:rPr lang="en-US" sz="1400" dirty="0" smtClean="0"/>
              <a:t>,</a:t>
            </a:r>
          </a:p>
          <a:p>
            <a:pPr>
              <a:buNone/>
            </a:pPr>
            <a:r>
              <a:rPr lang="en-US" sz="1400" dirty="0" smtClean="0"/>
              <a:t>To do none but great feats, to be distinguished</a:t>
            </a:r>
          </a:p>
          <a:p>
            <a:pPr>
              <a:buNone/>
            </a:pPr>
            <a:r>
              <a:rPr lang="en-US" sz="1400" dirty="0" smtClean="0"/>
              <a:t>Above the rest. As for </a:t>
            </a:r>
            <a:r>
              <a:rPr lang="en-US" sz="1400" dirty="0" err="1" smtClean="0"/>
              <a:t>Menoitios</a:t>
            </a:r>
            <a:r>
              <a:rPr lang="en-US" sz="1400" dirty="0" smtClean="0"/>
              <a:t>,</a:t>
            </a:r>
          </a:p>
          <a:p>
            <a:pPr>
              <a:buNone/>
            </a:pPr>
            <a:r>
              <a:rPr lang="en-US" sz="1400" dirty="0" smtClean="0"/>
              <a:t>The son of </a:t>
            </a:r>
            <a:r>
              <a:rPr lang="en-US" sz="1400" dirty="0" err="1" smtClean="0"/>
              <a:t>Aktor</a:t>
            </a:r>
            <a:r>
              <a:rPr lang="en-US" sz="1400" dirty="0" smtClean="0"/>
              <a:t>, these were his words to you:</a:t>
            </a:r>
          </a:p>
          <a:p>
            <a:pPr>
              <a:buNone/>
            </a:pPr>
            <a:r>
              <a:rPr lang="en-US" sz="1400" dirty="0" smtClean="0"/>
              <a:t>“My child, </a:t>
            </a:r>
            <a:r>
              <a:rPr lang="en-US" sz="1400" dirty="0" err="1" smtClean="0"/>
              <a:t>Akhilleus</a:t>
            </a:r>
            <a:r>
              <a:rPr lang="en-US" sz="1400" dirty="0" smtClean="0"/>
              <a:t> is a higher being</a:t>
            </a:r>
          </a:p>
          <a:p>
            <a:pPr>
              <a:buNone/>
            </a:pPr>
            <a:r>
              <a:rPr lang="en-US" sz="1400" dirty="0" smtClean="0"/>
              <a:t>By his immortal blood; but you are older.</a:t>
            </a:r>
          </a:p>
          <a:p>
            <a:pPr>
              <a:buNone/>
            </a:pPr>
            <a:r>
              <a:rPr lang="en-US" sz="1400" dirty="0" smtClean="0"/>
              <a:t>He is more powerful, but your part should be</a:t>
            </a:r>
          </a:p>
          <a:p>
            <a:pPr>
              <a:buNone/>
            </a:pPr>
            <a:r>
              <a:rPr lang="en-US" sz="1400" dirty="0" smtClean="0"/>
              <a:t>To let him hear close reasoning and counsel,</a:t>
            </a:r>
          </a:p>
          <a:p>
            <a:pPr>
              <a:buNone/>
            </a:pPr>
            <a:r>
              <a:rPr lang="en-US" sz="1400" dirty="0" smtClean="0"/>
              <a:t>Even commands. He will be swayed by you </a:t>
            </a:r>
          </a:p>
          <a:p>
            <a:pPr>
              <a:buNone/>
            </a:pPr>
            <a:r>
              <a:rPr lang="en-US" sz="1400" dirty="0" smtClean="0"/>
              <a:t>For his good.” These were your father’s words,</a:t>
            </a:r>
          </a:p>
          <a:p>
            <a:pPr>
              <a:buNone/>
            </a:pPr>
            <a:r>
              <a:rPr lang="en-US" sz="1400" dirty="0" smtClean="0"/>
              <a:t>Although you now forget them.</a:t>
            </a:r>
          </a:p>
          <a:p>
            <a:pPr>
              <a:buNone/>
            </a:pPr>
            <a:r>
              <a:rPr lang="en-US" sz="1400" dirty="0" smtClean="0"/>
              <a:t>(11. 902-913)</a:t>
            </a:r>
            <a:endParaRPr lang="en-US" sz="1400" dirty="0"/>
          </a:p>
        </p:txBody>
      </p:sp>
      <p:pic>
        <p:nvPicPr>
          <p:cNvPr id="4" name="Picture 3" descr="From the Iliad Ambrosianus, Bibliotheca Ambrosiana, Milan." title="manuscript illumination of Nestor and Patroclus talki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191000" y="1676400"/>
            <a:ext cx="4343400" cy="22561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Ramparts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685800"/>
            <a:ext cx="4191000" cy="3886200"/>
          </a:xfrm>
        </p:spPr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en-US" dirty="0" smtClean="0"/>
              <a:t>While </a:t>
            </a:r>
            <a:r>
              <a:rPr lang="en-US" dirty="0" err="1" smtClean="0"/>
              <a:t>Hektor</a:t>
            </a:r>
            <a:r>
              <a:rPr lang="en-US" dirty="0" smtClean="0"/>
              <a:t> lived and while </a:t>
            </a:r>
            <a:r>
              <a:rPr lang="en-US" dirty="0" err="1" smtClean="0"/>
              <a:t>Akhilleus</a:t>
            </a:r>
            <a:r>
              <a:rPr lang="en-US" dirty="0" smtClean="0"/>
              <a:t> raged,</a:t>
            </a:r>
          </a:p>
          <a:p>
            <a:pPr>
              <a:buNone/>
            </a:pPr>
            <a:r>
              <a:rPr lang="en-US" dirty="0" smtClean="0"/>
              <a:t>And while Lord </a:t>
            </a:r>
            <a:r>
              <a:rPr lang="en-US" dirty="0" err="1" smtClean="0"/>
              <a:t>Priam’s</a:t>
            </a:r>
            <a:r>
              <a:rPr lang="en-US" dirty="0" smtClean="0"/>
              <a:t> town lived on, </a:t>
            </a:r>
            <a:r>
              <a:rPr lang="en-US" dirty="0" err="1" smtClean="0"/>
              <a:t>unsacked</a:t>
            </a:r>
            <a:r>
              <a:rPr lang="en-US" dirty="0" smtClean="0"/>
              <a:t>,</a:t>
            </a:r>
          </a:p>
          <a:p>
            <a:pPr>
              <a:buNone/>
            </a:pPr>
            <a:r>
              <a:rPr lang="en-US" dirty="0" smtClean="0"/>
              <a:t>So long the </a:t>
            </a:r>
            <a:r>
              <a:rPr lang="en-US" dirty="0" err="1" smtClean="0"/>
              <a:t>Akhaian’s</a:t>
            </a:r>
            <a:r>
              <a:rPr lang="en-US" dirty="0" smtClean="0"/>
              <a:t> rampart stood. But after</a:t>
            </a:r>
          </a:p>
          <a:p>
            <a:pPr>
              <a:buNone/>
            </a:pPr>
            <a:r>
              <a:rPr lang="en-US" dirty="0" smtClean="0"/>
              <a:t>The flower of Troy went down, with many </a:t>
            </a:r>
            <a:r>
              <a:rPr lang="en-US" dirty="0" err="1" smtClean="0"/>
              <a:t>Argives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Fallen or bereft, when </a:t>
            </a:r>
            <a:r>
              <a:rPr lang="en-US" dirty="0" err="1" smtClean="0"/>
              <a:t>Priam’s</a:t>
            </a:r>
            <a:r>
              <a:rPr lang="en-US" dirty="0" smtClean="0"/>
              <a:t> Troy</a:t>
            </a:r>
          </a:p>
          <a:p>
            <a:pPr>
              <a:buNone/>
            </a:pPr>
            <a:r>
              <a:rPr lang="en-US" dirty="0" smtClean="0"/>
              <a:t>Was plundered in the tenth year, and the </a:t>
            </a:r>
            <a:r>
              <a:rPr lang="en-US" dirty="0" err="1" smtClean="0"/>
              <a:t>Argives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Shipped again for their dear homeland – then</a:t>
            </a:r>
          </a:p>
          <a:p>
            <a:pPr>
              <a:buNone/>
            </a:pPr>
            <a:r>
              <a:rPr lang="en-US" dirty="0" smtClean="0"/>
              <a:t>Poseidon and Apollo joined to work</a:t>
            </a:r>
          </a:p>
          <a:p>
            <a:pPr>
              <a:buNone/>
            </a:pPr>
            <a:r>
              <a:rPr lang="en-US" dirty="0" smtClean="0"/>
              <a:t>Erosion of the wall by fury of rivers</a:t>
            </a:r>
          </a:p>
          <a:p>
            <a:pPr>
              <a:buNone/>
            </a:pPr>
            <a:r>
              <a:rPr lang="en-US" dirty="0" smtClean="0"/>
              <a:t>Borne in flood against it, all that flow</a:t>
            </a:r>
          </a:p>
          <a:p>
            <a:pPr>
              <a:buNone/>
            </a:pPr>
            <a:r>
              <a:rPr lang="en-US" dirty="0" smtClean="0"/>
              <a:t>Seaward from Ida: </a:t>
            </a:r>
            <a:r>
              <a:rPr lang="en-US" dirty="0" err="1" smtClean="0"/>
              <a:t>Rhesos</a:t>
            </a:r>
            <a:r>
              <a:rPr lang="en-US" dirty="0" smtClean="0"/>
              <a:t>, </a:t>
            </a:r>
            <a:r>
              <a:rPr lang="en-US" dirty="0" err="1" smtClean="0"/>
              <a:t>Heptaporos</a:t>
            </a:r>
            <a:r>
              <a:rPr lang="en-US" dirty="0" smtClean="0"/>
              <a:t>,</a:t>
            </a:r>
          </a:p>
          <a:p>
            <a:pPr>
              <a:buNone/>
            </a:pPr>
            <a:r>
              <a:rPr lang="en-US" dirty="0" err="1" smtClean="0"/>
              <a:t>Karesos</a:t>
            </a:r>
            <a:r>
              <a:rPr lang="en-US" dirty="0" smtClean="0"/>
              <a:t>, </a:t>
            </a:r>
            <a:r>
              <a:rPr lang="en-US" dirty="0" err="1" smtClean="0"/>
              <a:t>Rhodios</a:t>
            </a:r>
            <a:r>
              <a:rPr lang="en-US" dirty="0" smtClean="0"/>
              <a:t>, </a:t>
            </a:r>
            <a:r>
              <a:rPr lang="en-US" dirty="0" err="1" smtClean="0"/>
              <a:t>Grenikos</a:t>
            </a:r>
            <a:r>
              <a:rPr lang="en-US" dirty="0" smtClean="0"/>
              <a:t>, </a:t>
            </a:r>
            <a:r>
              <a:rPr lang="en-US" dirty="0" err="1" smtClean="0"/>
              <a:t>Aisepos</a:t>
            </a:r>
            <a:r>
              <a:rPr lang="en-US" dirty="0" smtClean="0"/>
              <a:t>,</a:t>
            </a:r>
          </a:p>
          <a:p>
            <a:pPr>
              <a:buNone/>
            </a:pPr>
            <a:r>
              <a:rPr lang="en-US" dirty="0" err="1" smtClean="0"/>
              <a:t>Skamander’s</a:t>
            </a:r>
            <a:r>
              <a:rPr lang="en-US" dirty="0" smtClean="0"/>
              <a:t> ancient stream, and </a:t>
            </a:r>
            <a:r>
              <a:rPr lang="en-US" dirty="0" err="1" smtClean="0"/>
              <a:t>Simoies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Round which so many shields and crested helms</a:t>
            </a:r>
          </a:p>
          <a:p>
            <a:pPr>
              <a:buNone/>
            </a:pPr>
            <a:r>
              <a:rPr lang="en-US" dirty="0" smtClean="0"/>
              <a:t>Had crashed in dust with men who were half gods.</a:t>
            </a:r>
          </a:p>
          <a:p>
            <a:pPr>
              <a:buNone/>
            </a:pPr>
            <a:r>
              <a:rPr lang="en-US" dirty="0" smtClean="0"/>
              <a:t>(12. 11-26)</a:t>
            </a:r>
            <a:endParaRPr lang="en-US" dirty="0"/>
          </a:p>
        </p:txBody>
      </p:sp>
      <p:pic>
        <p:nvPicPr>
          <p:cNvPr id="6146" name="Picture 2" descr=" " title="photo of the walls of Troy layers VII and IX, dating to approximately the dramatic date of the Ilia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371600"/>
            <a:ext cx="3395663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Sarpedon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4191000" cy="4876800"/>
          </a:xfrm>
        </p:spPr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en-US" dirty="0" smtClean="0"/>
              <a:t>“What is the point of being honored so</a:t>
            </a:r>
          </a:p>
          <a:p>
            <a:pPr>
              <a:buNone/>
            </a:pPr>
            <a:r>
              <a:rPr lang="en-US" dirty="0" smtClean="0"/>
              <a:t>With precedence at table, choice of meat,</a:t>
            </a:r>
          </a:p>
          <a:p>
            <a:pPr>
              <a:buNone/>
            </a:pPr>
            <a:r>
              <a:rPr lang="en-US" dirty="0" smtClean="0"/>
              <a:t>And brimming cups, at home in </a:t>
            </a:r>
            <a:r>
              <a:rPr lang="en-US" dirty="0" err="1" smtClean="0"/>
              <a:t>Lykia</a:t>
            </a:r>
            <a:r>
              <a:rPr lang="en-US" dirty="0" smtClean="0"/>
              <a:t>,</a:t>
            </a:r>
          </a:p>
          <a:p>
            <a:pPr>
              <a:buNone/>
            </a:pPr>
            <a:r>
              <a:rPr lang="en-US" dirty="0" smtClean="0"/>
              <a:t>Like gods at ease in everyone’s regard?...</a:t>
            </a:r>
          </a:p>
          <a:p>
            <a:pPr>
              <a:buNone/>
            </a:pPr>
            <a:r>
              <a:rPr lang="en-US" dirty="0" smtClean="0"/>
              <a:t>So that we two</a:t>
            </a:r>
          </a:p>
          <a:p>
            <a:pPr>
              <a:buNone/>
            </a:pPr>
            <a:r>
              <a:rPr lang="en-US" dirty="0" smtClean="0"/>
              <a:t>At times like this in the </a:t>
            </a:r>
            <a:r>
              <a:rPr lang="en-US" dirty="0" err="1" smtClean="0"/>
              <a:t>Lykian</a:t>
            </a:r>
            <a:r>
              <a:rPr lang="en-US" dirty="0" smtClean="0"/>
              <a:t> front line</a:t>
            </a:r>
          </a:p>
          <a:p>
            <a:pPr>
              <a:buNone/>
            </a:pPr>
            <a:r>
              <a:rPr lang="en-US" dirty="0" smtClean="0"/>
              <a:t>May face the blaze of battle and fight well,</a:t>
            </a:r>
          </a:p>
          <a:p>
            <a:pPr>
              <a:buNone/>
            </a:pPr>
            <a:r>
              <a:rPr lang="en-US" dirty="0" smtClean="0"/>
              <a:t>That </a:t>
            </a:r>
            <a:r>
              <a:rPr lang="en-US" dirty="0" err="1" smtClean="0"/>
              <a:t>Lykian</a:t>
            </a:r>
            <a:r>
              <a:rPr lang="en-US" dirty="0" smtClean="0"/>
              <a:t> men-at-arms may say:</a:t>
            </a:r>
          </a:p>
          <a:p>
            <a:pPr>
              <a:buNone/>
            </a:pPr>
            <a:r>
              <a:rPr lang="en-US" dirty="0" smtClean="0"/>
              <a:t>“They are no common men, our lords who rule</a:t>
            </a:r>
          </a:p>
          <a:p>
            <a:pPr>
              <a:buNone/>
            </a:pPr>
            <a:r>
              <a:rPr lang="en-US" dirty="0" smtClean="0"/>
              <a:t>In </a:t>
            </a:r>
            <a:r>
              <a:rPr lang="en-US" dirty="0" err="1" smtClean="0"/>
              <a:t>Lykia</a:t>
            </a:r>
            <a:r>
              <a:rPr lang="en-US" dirty="0" smtClean="0"/>
              <a:t>. They eat fat lamb at feasts</a:t>
            </a:r>
          </a:p>
          <a:p>
            <a:pPr>
              <a:buNone/>
            </a:pPr>
            <a:r>
              <a:rPr lang="en-US" dirty="0" smtClean="0"/>
              <a:t>And drink rare vintages, but the main thing is</a:t>
            </a:r>
          </a:p>
          <a:p>
            <a:pPr>
              <a:buNone/>
            </a:pPr>
            <a:r>
              <a:rPr lang="en-US" dirty="0" smtClean="0"/>
              <a:t>Their fighting power, when they lead in combat!</a:t>
            </a:r>
          </a:p>
          <a:p>
            <a:pPr>
              <a:buNone/>
            </a:pPr>
            <a:r>
              <a:rPr lang="en-US" dirty="0" smtClean="0"/>
              <a:t>Ah, cousin, could we but survive this war</a:t>
            </a:r>
          </a:p>
          <a:p>
            <a:pPr>
              <a:buNone/>
            </a:pPr>
            <a:r>
              <a:rPr lang="en-US" dirty="0" smtClean="0"/>
              <a:t>To live forever deathless, without age,</a:t>
            </a:r>
          </a:p>
          <a:p>
            <a:pPr>
              <a:buNone/>
            </a:pPr>
            <a:r>
              <a:rPr lang="en-US" dirty="0" smtClean="0"/>
              <a:t>I would not ever go again to battle,</a:t>
            </a:r>
          </a:p>
          <a:p>
            <a:pPr>
              <a:buNone/>
            </a:pPr>
            <a:r>
              <a:rPr lang="en-US" dirty="0" smtClean="0"/>
              <a:t>Nor would I send you there for honor’s sake!</a:t>
            </a:r>
          </a:p>
          <a:p>
            <a:pPr>
              <a:buNone/>
            </a:pPr>
            <a:r>
              <a:rPr lang="en-US" dirty="0" smtClean="0"/>
              <a:t>But now a thousand shapes of death surround us,</a:t>
            </a:r>
          </a:p>
          <a:p>
            <a:pPr>
              <a:buNone/>
            </a:pPr>
            <a:r>
              <a:rPr lang="en-US" dirty="0" smtClean="0"/>
              <a:t>And no man can escape them, or be safe.</a:t>
            </a:r>
          </a:p>
          <a:p>
            <a:pPr>
              <a:buNone/>
            </a:pPr>
            <a:r>
              <a:rPr lang="en-US" dirty="0" smtClean="0"/>
              <a:t>Let us attack – whether to give some fellow</a:t>
            </a:r>
          </a:p>
          <a:p>
            <a:pPr>
              <a:buNone/>
            </a:pPr>
            <a:r>
              <a:rPr lang="en-US" dirty="0" smtClean="0"/>
              <a:t>Glory, or to win it from him.  (12. 348-369)</a:t>
            </a:r>
          </a:p>
        </p:txBody>
      </p:sp>
      <p:pic>
        <p:nvPicPr>
          <p:cNvPr id="4" name="Picture 3" descr="Red-figure hydria from Heraclea, c.400 BCE. National Archaeological Museum, Policoro, Italy" title="vase-painting of Sarpedon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48200" y="1379426"/>
            <a:ext cx="3889248" cy="25067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Hector Breaks Through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5105400" cy="396240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1800" dirty="0" smtClean="0"/>
              <a:t>… and through the breach in glory </a:t>
            </a:r>
            <a:r>
              <a:rPr lang="en-US" sz="1800" dirty="0" err="1" smtClean="0"/>
              <a:t>Hektor</a:t>
            </a:r>
            <a:r>
              <a:rPr lang="en-US" sz="1800" dirty="0" smtClean="0"/>
              <a:t> leapt,</a:t>
            </a:r>
          </a:p>
          <a:p>
            <a:pPr>
              <a:buNone/>
            </a:pPr>
            <a:r>
              <a:rPr lang="en-US" sz="1800" dirty="0" smtClean="0"/>
              <a:t>His visage dark as nightfall, though he shone</a:t>
            </a:r>
          </a:p>
          <a:p>
            <a:pPr>
              <a:buNone/>
            </a:pPr>
            <a:r>
              <a:rPr lang="en-US" sz="1800" dirty="0" smtClean="0"/>
              <a:t>Terribly from the bronze that he was dressed in,</a:t>
            </a:r>
          </a:p>
          <a:p>
            <a:pPr>
              <a:buNone/>
            </a:pPr>
            <a:r>
              <a:rPr lang="en-US" sz="1800" dirty="0" smtClean="0"/>
              <a:t>Carrying a brace of spears. No one could stop him,</a:t>
            </a:r>
          </a:p>
          <a:p>
            <a:pPr>
              <a:buNone/>
            </a:pPr>
            <a:r>
              <a:rPr lang="en-US" sz="1800" dirty="0" smtClean="0"/>
              <a:t>None but the gods, as he leapt through the gate,</a:t>
            </a:r>
          </a:p>
          <a:p>
            <a:pPr>
              <a:buNone/>
            </a:pPr>
            <a:r>
              <a:rPr lang="en-US" sz="1800" dirty="0" smtClean="0"/>
              <a:t>His eyes burning. Then he wheeled and called </a:t>
            </a:r>
          </a:p>
          <a:p>
            <a:pPr>
              <a:buNone/>
            </a:pPr>
            <a:r>
              <a:rPr lang="en-US" sz="1800" dirty="0" smtClean="0"/>
              <a:t>The mass of Trojans to come charging on</a:t>
            </a:r>
          </a:p>
          <a:p>
            <a:pPr>
              <a:buNone/>
            </a:pPr>
            <a:r>
              <a:rPr lang="en-US" sz="1800" dirty="0" smtClean="0"/>
              <a:t>Across the wall. And they obeyed him, some</a:t>
            </a:r>
          </a:p>
          <a:p>
            <a:pPr>
              <a:buNone/>
            </a:pPr>
            <a:r>
              <a:rPr lang="en-US" sz="1800" dirty="0" smtClean="0"/>
              <a:t>By swarming over, others pouring through</a:t>
            </a:r>
          </a:p>
          <a:p>
            <a:pPr>
              <a:buNone/>
            </a:pPr>
            <a:r>
              <a:rPr lang="en-US" sz="1800" dirty="0" smtClean="0"/>
              <a:t>The very gateway. And the </a:t>
            </a:r>
            <a:r>
              <a:rPr lang="en-US" sz="1800" dirty="0" err="1" smtClean="0"/>
              <a:t>Danaans</a:t>
            </a:r>
            <a:r>
              <a:rPr lang="en-US" sz="1800" dirty="0" smtClean="0"/>
              <a:t> broke</a:t>
            </a:r>
          </a:p>
          <a:p>
            <a:pPr>
              <a:buNone/>
            </a:pPr>
            <a:r>
              <a:rPr lang="en-US" sz="1800" dirty="0" smtClean="0"/>
              <a:t>For their long ships in an uproar always rising.</a:t>
            </a:r>
          </a:p>
          <a:p>
            <a:pPr>
              <a:buNone/>
            </a:pPr>
            <a:r>
              <a:rPr lang="en-US" sz="1800" dirty="0" smtClean="0"/>
              <a:t>(12. 516-526)</a:t>
            </a:r>
          </a:p>
        </p:txBody>
      </p:sp>
      <p:pic>
        <p:nvPicPr>
          <p:cNvPr id="7170" name="Picture 2" descr="from Nikolaos Loukanis' translation of the Iliad into modern Greek.&#10;Venice: 1640&#10;Sp Coll Hunterian Cn.2.38&#10;University of Glasgow Library, Glasgow, UK." title="book illustration of Hector at the Greek wall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2286000"/>
            <a:ext cx="3333750" cy="203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Quiz Question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5. What does </a:t>
            </a:r>
            <a:r>
              <a:rPr lang="en-US" dirty="0" err="1" smtClean="0"/>
              <a:t>Patroclus</a:t>
            </a:r>
            <a:r>
              <a:rPr lang="en-US" dirty="0" smtClean="0"/>
              <a:t> do in book 12?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Kill himself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Kill Hector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Enter the Greek camp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Sail home</a:t>
            </a:r>
          </a:p>
          <a:p>
            <a:pPr marL="457200" indent="-457200">
              <a:buFont typeface="+mj-lt"/>
              <a:buAutoNum type="alphaL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7778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Quiz Question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What is Achilles doing when the embassy reaches him?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Planting a garden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Polishing his armor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Singing songs about the </a:t>
            </a:r>
            <a:r>
              <a:rPr lang="en-US" i="1" dirty="0" err="1" smtClean="0"/>
              <a:t>kleos</a:t>
            </a:r>
            <a:r>
              <a:rPr lang="en-US" dirty="0" smtClean="0"/>
              <a:t> of men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Weaving a tapestry about the Trojan War</a:t>
            </a:r>
          </a:p>
          <a:p>
            <a:pPr marL="457200" indent="-457200">
              <a:buFont typeface="+mj-lt"/>
              <a:buAutoNum type="alphaL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4673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Quiz Question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</a:t>
            </a:r>
            <a:r>
              <a:rPr lang="en-US" dirty="0" smtClean="0"/>
              <a:t>. Which of the following is true about the relationship between </a:t>
            </a:r>
            <a:r>
              <a:rPr lang="en-US" i="1" dirty="0" err="1" smtClean="0"/>
              <a:t>kleos</a:t>
            </a:r>
            <a:r>
              <a:rPr lang="en-US" i="1" dirty="0" smtClean="0"/>
              <a:t> </a:t>
            </a:r>
            <a:r>
              <a:rPr lang="en-US" dirty="0" smtClean="0"/>
              <a:t>(fame) and</a:t>
            </a:r>
            <a:r>
              <a:rPr lang="en-US" i="1" dirty="0" smtClean="0"/>
              <a:t> </a:t>
            </a:r>
            <a:r>
              <a:rPr lang="en-US" i="1" dirty="0" err="1" smtClean="0"/>
              <a:t>nostos</a:t>
            </a:r>
            <a:r>
              <a:rPr lang="en-US" dirty="0" smtClean="0"/>
              <a:t> (homecoming) for Achilles?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He can’t have </a:t>
            </a:r>
            <a:r>
              <a:rPr lang="en-US" dirty="0" err="1" smtClean="0"/>
              <a:t>kleos</a:t>
            </a:r>
            <a:r>
              <a:rPr lang="en-US" dirty="0" smtClean="0"/>
              <a:t> without </a:t>
            </a:r>
            <a:r>
              <a:rPr lang="en-US" dirty="0" err="1" smtClean="0"/>
              <a:t>nostos</a:t>
            </a:r>
            <a:endParaRPr lang="en-US" dirty="0" smtClean="0"/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He can’t have </a:t>
            </a:r>
            <a:r>
              <a:rPr lang="en-US" dirty="0" err="1" smtClean="0"/>
              <a:t>nostos</a:t>
            </a:r>
            <a:r>
              <a:rPr lang="en-US" dirty="0" smtClean="0"/>
              <a:t> without </a:t>
            </a:r>
            <a:r>
              <a:rPr lang="en-US" dirty="0" err="1" smtClean="0"/>
              <a:t>kleos</a:t>
            </a:r>
            <a:endParaRPr lang="en-US" dirty="0" smtClean="0"/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He can have either </a:t>
            </a:r>
            <a:r>
              <a:rPr lang="en-US" dirty="0" err="1" smtClean="0"/>
              <a:t>kleos</a:t>
            </a:r>
            <a:r>
              <a:rPr lang="en-US" dirty="0" smtClean="0"/>
              <a:t> or </a:t>
            </a:r>
            <a:r>
              <a:rPr lang="en-US" dirty="0" err="1" smtClean="0"/>
              <a:t>nostos</a:t>
            </a:r>
            <a:r>
              <a:rPr lang="en-US" dirty="0" smtClean="0"/>
              <a:t>, but not both</a:t>
            </a:r>
          </a:p>
          <a:p>
            <a:pPr marL="777240" lvl="1" indent="-457200">
              <a:buFont typeface="+mj-lt"/>
              <a:buAutoNum type="alphaLcPeriod"/>
            </a:pPr>
            <a:r>
              <a:rPr lang="en-US" dirty="0" smtClean="0"/>
              <a:t>He can have neither </a:t>
            </a:r>
            <a:r>
              <a:rPr lang="en-US" dirty="0" err="1" smtClean="0"/>
              <a:t>kleos</a:t>
            </a:r>
            <a:r>
              <a:rPr lang="en-US" dirty="0" smtClean="0"/>
              <a:t> nor </a:t>
            </a:r>
            <a:r>
              <a:rPr lang="en-US" dirty="0" err="1" smtClean="0"/>
              <a:t>nostos</a:t>
            </a:r>
            <a:endParaRPr lang="en-US" dirty="0" smtClean="0"/>
          </a:p>
          <a:p>
            <a:pPr marL="457200" indent="-457200">
              <a:buFont typeface="+mj-lt"/>
              <a:buAutoNum type="alphaL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2443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7620000" cy="160020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What do you do </a:t>
            </a:r>
            <a:br>
              <a:rPr lang="en-US" sz="4400" dirty="0" smtClean="0"/>
            </a:br>
            <a:r>
              <a:rPr lang="en-US" sz="4400" dirty="0" smtClean="0"/>
              <a:t>when your best hero won’t fight?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combat: Paris v. Menelaus</a:t>
            </a:r>
          </a:p>
          <a:p>
            <a:r>
              <a:rPr lang="en-US" dirty="0" smtClean="0"/>
              <a:t>Singe combat: Ajax v. Hector</a:t>
            </a:r>
          </a:p>
          <a:p>
            <a:r>
              <a:rPr lang="en-US" dirty="0" err="1" smtClean="0"/>
              <a:t>Aristeia</a:t>
            </a:r>
            <a:r>
              <a:rPr lang="en-US" dirty="0" smtClean="0"/>
              <a:t> (finest hour) of Diomedes</a:t>
            </a:r>
          </a:p>
          <a:p>
            <a:r>
              <a:rPr lang="en-US" dirty="0" err="1" smtClean="0"/>
              <a:t>Aristea</a:t>
            </a:r>
            <a:r>
              <a:rPr lang="en-US" dirty="0" smtClean="0"/>
              <a:t> of Agamemnon</a:t>
            </a:r>
          </a:p>
          <a:p>
            <a:r>
              <a:rPr lang="en-US" dirty="0" smtClean="0"/>
              <a:t>Embassy to Achilles</a:t>
            </a:r>
          </a:p>
          <a:p>
            <a:r>
              <a:rPr lang="en-US" dirty="0" smtClean="0"/>
              <a:t>Night raid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453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Divisions of the </a:t>
            </a:r>
            <a:r>
              <a:rPr lang="en-US" i="1" dirty="0" smtClean="0"/>
              <a:t>Iliad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In thirds:</a:t>
            </a:r>
          </a:p>
          <a:p>
            <a:pPr marL="0" indent="0">
              <a:buNone/>
            </a:pPr>
            <a:r>
              <a:rPr lang="en-US" dirty="0" smtClean="0"/>
              <a:t>1-8 Achilles completely out of battle</a:t>
            </a:r>
          </a:p>
          <a:p>
            <a:pPr marL="0" indent="0">
              <a:buNone/>
            </a:pPr>
            <a:r>
              <a:rPr lang="en-US" dirty="0" smtClean="0"/>
              <a:t>9-16 </a:t>
            </a:r>
            <a:r>
              <a:rPr lang="en-US" dirty="0" err="1" smtClean="0"/>
              <a:t>Patroclus</a:t>
            </a:r>
            <a:r>
              <a:rPr lang="en-US" dirty="0" smtClean="0"/>
              <a:t> doubles for Achilles</a:t>
            </a:r>
          </a:p>
          <a:p>
            <a:pPr marL="0" indent="0">
              <a:buNone/>
            </a:pPr>
            <a:r>
              <a:rPr lang="en-US" dirty="0" smtClean="0"/>
              <a:t>17-24 Achilles returns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halves:</a:t>
            </a:r>
          </a:p>
          <a:p>
            <a:pPr marL="0" indent="0">
              <a:buNone/>
            </a:pPr>
            <a:r>
              <a:rPr lang="en-US" dirty="0" smtClean="0"/>
              <a:t>1-12 Things get worse and worse for the Greeks</a:t>
            </a:r>
          </a:p>
          <a:p>
            <a:pPr marL="0" indent="0">
              <a:buNone/>
            </a:pPr>
            <a:r>
              <a:rPr lang="en-US" dirty="0" smtClean="0"/>
              <a:t>13-24 The Greeks recover, but at great cost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74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Embassy to Achilles</a:t>
            </a:r>
            <a:endParaRPr lang="en-US" dirty="0"/>
          </a:p>
        </p:txBody>
      </p:sp>
      <p:pic>
        <p:nvPicPr>
          <p:cNvPr id="4" name="Content Placeholder 3" descr="Jean Auguste-Dominique Ingres,&#10;The Ambassadors of Agamemnon Visiting Achilles, 1801&#10;Paris, Ecole Nationale Superieure des Beaux-Arts&#10;&#10;" title="painting of embasssy to Achilles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914400" y="554404"/>
            <a:ext cx="6096000" cy="476871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Embassy to Achilles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3505200" cy="4724400"/>
          </a:xfrm>
        </p:spPr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 smtClean="0"/>
              <a:t>“I lost my head, I yielded to black anger,</a:t>
            </a:r>
          </a:p>
          <a:p>
            <a:pPr>
              <a:buNone/>
            </a:pPr>
            <a:r>
              <a:rPr lang="en-US" dirty="0" smtClean="0"/>
              <a:t>But now I would retract it and appease him</a:t>
            </a:r>
          </a:p>
          <a:p>
            <a:pPr>
              <a:buNone/>
            </a:pPr>
            <a:r>
              <a:rPr lang="en-US" dirty="0" smtClean="0"/>
              <a:t>With all munificence. Here before everyone</a:t>
            </a:r>
          </a:p>
          <a:p>
            <a:pPr>
              <a:buNone/>
            </a:pPr>
            <a:r>
              <a:rPr lang="en-US" dirty="0" smtClean="0"/>
              <a:t>I may enumerate the gifts I’ll give.</a:t>
            </a:r>
          </a:p>
          <a:p>
            <a:pPr>
              <a:buNone/>
            </a:pPr>
            <a:r>
              <a:rPr lang="en-US" dirty="0" smtClean="0"/>
              <a:t>Seven new tripods and ten bars of gold,</a:t>
            </a:r>
          </a:p>
          <a:p>
            <a:pPr>
              <a:buNone/>
            </a:pPr>
            <a:r>
              <a:rPr lang="en-US" dirty="0" smtClean="0"/>
              <a:t>Then twenty shining cauldrons and twelve horses,…</a:t>
            </a:r>
          </a:p>
          <a:p>
            <a:pPr>
              <a:buNone/>
            </a:pPr>
            <a:r>
              <a:rPr lang="en-US" dirty="0" smtClean="0"/>
              <a:t>Then I shall give him seven women, deft…</a:t>
            </a:r>
          </a:p>
          <a:p>
            <a:pPr>
              <a:buNone/>
            </a:pPr>
            <a:r>
              <a:rPr lang="en-US" dirty="0" smtClean="0"/>
              <a:t>These I shall give him, and one more, whom I</a:t>
            </a:r>
          </a:p>
          <a:p>
            <a:pPr>
              <a:buNone/>
            </a:pPr>
            <a:r>
              <a:rPr lang="en-US" dirty="0" smtClean="0"/>
              <a:t>Took away from him then: </a:t>
            </a:r>
            <a:r>
              <a:rPr lang="en-US" dirty="0" err="1" smtClean="0"/>
              <a:t>Briseus</a:t>
            </a:r>
            <a:r>
              <a:rPr lang="en-US" dirty="0" smtClean="0"/>
              <a:t>’ daughter.</a:t>
            </a:r>
          </a:p>
          <a:p>
            <a:pPr>
              <a:buNone/>
            </a:pPr>
            <a:r>
              <a:rPr lang="en-US" dirty="0" smtClean="0"/>
              <a:t>Concerning her, I add my solemn oath</a:t>
            </a:r>
          </a:p>
          <a:p>
            <a:pPr>
              <a:buNone/>
            </a:pPr>
            <a:r>
              <a:rPr lang="en-US" dirty="0" smtClean="0"/>
              <a:t>I never went to bed or coupled with her, </a:t>
            </a:r>
          </a:p>
          <a:p>
            <a:pPr>
              <a:buNone/>
            </a:pPr>
            <a:r>
              <a:rPr lang="en-US" dirty="0" smtClean="0"/>
              <a:t>As custom is with men and women.</a:t>
            </a:r>
          </a:p>
          <a:p>
            <a:pPr>
              <a:buNone/>
            </a:pPr>
            <a:r>
              <a:rPr lang="en-US" dirty="0" smtClean="0"/>
              <a:t>These will be his at once. If the immortals</a:t>
            </a:r>
          </a:p>
          <a:p>
            <a:pPr>
              <a:buNone/>
            </a:pPr>
            <a:r>
              <a:rPr lang="en-US" dirty="0" smtClean="0"/>
              <a:t>Grant us the plundering of </a:t>
            </a:r>
            <a:r>
              <a:rPr lang="en-US" dirty="0" err="1" smtClean="0"/>
              <a:t>Priam’s</a:t>
            </a:r>
            <a:r>
              <a:rPr lang="en-US" dirty="0" smtClean="0"/>
              <a:t> town…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These are the gifts I shall arrange if he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Desists from anger. Let him be subdued!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Lord Death indeed is deaf to appeal, implacable;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Of all gods therefore he is most abhorrent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To mortal men. So let </a:t>
            </a:r>
            <a:r>
              <a:rPr lang="en-US" dirty="0" err="1" smtClean="0">
                <a:solidFill>
                  <a:srgbClr val="FF0000"/>
                </a:solidFill>
              </a:rPr>
              <a:t>Akhilleus</a:t>
            </a:r>
            <a:r>
              <a:rPr lang="en-US" dirty="0" smtClean="0">
                <a:solidFill>
                  <a:srgbClr val="FF0000"/>
                </a:solidFill>
              </a:rPr>
              <a:t> bow to me,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Considering that I hold higher rank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And claim the precedence of age.</a:t>
            </a:r>
          </a:p>
          <a:p>
            <a:pPr>
              <a:buNone/>
            </a:pPr>
            <a:r>
              <a:rPr lang="en-US" dirty="0" smtClean="0"/>
              <a:t>9. 143-95</a:t>
            </a:r>
          </a:p>
        </p:txBody>
      </p:sp>
      <p:pic>
        <p:nvPicPr>
          <p:cNvPr id="4098" name="Picture 2" descr="Attic red-figure cup, ca. 480 BC–470 BC. From Vulci. Tarquinia Painter. Louvre Museum, Paris." title="red-figure vase scene of the embassy: from left, Achilles, Hermes, Phoenix, Odysseu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762000"/>
            <a:ext cx="3810000" cy="253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Kleos</a:t>
            </a:r>
            <a:r>
              <a:rPr lang="en-US" dirty="0" smtClean="0"/>
              <a:t> </a:t>
            </a:r>
            <a:r>
              <a:rPr lang="en-US" dirty="0" err="1"/>
              <a:t>andrôn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4572000" cy="350520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1800" dirty="0" smtClean="0"/>
              <a:t>Amid the ships and huts of the Myrmidons</a:t>
            </a:r>
          </a:p>
          <a:p>
            <a:pPr>
              <a:buNone/>
            </a:pPr>
            <a:r>
              <a:rPr lang="en-US" sz="1800" dirty="0" smtClean="0"/>
              <a:t>They found him, taking joy in a sweet harp</a:t>
            </a:r>
          </a:p>
          <a:p>
            <a:pPr>
              <a:buNone/>
            </a:pPr>
            <a:r>
              <a:rPr lang="en-US" sz="1800" dirty="0" smtClean="0"/>
              <a:t>Of rich and delicate make – the crossbar set </a:t>
            </a:r>
          </a:p>
          <a:p>
            <a:pPr>
              <a:buNone/>
            </a:pPr>
            <a:r>
              <a:rPr lang="en-US" sz="1800" dirty="0" smtClean="0"/>
              <a:t>To hold the strings being silver. He had won it </a:t>
            </a:r>
          </a:p>
          <a:p>
            <a:pPr>
              <a:buNone/>
            </a:pPr>
            <a:r>
              <a:rPr lang="en-US" sz="1800" dirty="0" smtClean="0"/>
              <a:t>When he destroyed the city of </a:t>
            </a:r>
            <a:r>
              <a:rPr lang="en-US" sz="1800" dirty="0" err="1" smtClean="0"/>
              <a:t>Eetion</a:t>
            </a:r>
            <a:r>
              <a:rPr lang="en-US" sz="1800" dirty="0" smtClean="0"/>
              <a:t>,</a:t>
            </a:r>
          </a:p>
          <a:p>
            <a:pPr>
              <a:buNone/>
            </a:pPr>
            <a:r>
              <a:rPr lang="en-US" sz="1800" dirty="0" smtClean="0"/>
              <a:t>And plucking it he took his joy: he sang</a:t>
            </a:r>
          </a:p>
          <a:p>
            <a:pPr>
              <a:buNone/>
            </a:pPr>
            <a:r>
              <a:rPr lang="en-US" sz="1800" dirty="0" smtClean="0"/>
              <a:t>Old tales of heroes (</a:t>
            </a:r>
            <a:r>
              <a:rPr lang="en-US" sz="1800" dirty="0" err="1">
                <a:solidFill>
                  <a:srgbClr val="FF0000"/>
                </a:solidFill>
              </a:rPr>
              <a:t>kleos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dirty="0" err="1" smtClean="0">
                <a:solidFill>
                  <a:srgbClr val="FF0000"/>
                </a:solidFill>
              </a:rPr>
              <a:t>andrôn</a:t>
            </a:r>
            <a:r>
              <a:rPr lang="en-US" sz="1800" dirty="0" smtClean="0"/>
              <a:t>), while across the room</a:t>
            </a:r>
          </a:p>
          <a:p>
            <a:pPr>
              <a:buNone/>
            </a:pPr>
            <a:r>
              <a:rPr lang="en-US" sz="1800" dirty="0" smtClean="0"/>
              <a:t>Alone and silent sat </a:t>
            </a:r>
            <a:r>
              <a:rPr lang="en-US" sz="1800" dirty="0" err="1" smtClean="0"/>
              <a:t>Patroklos</a:t>
            </a:r>
            <a:r>
              <a:rPr lang="en-US" sz="1800" dirty="0" smtClean="0"/>
              <a:t>, waiting</a:t>
            </a:r>
          </a:p>
          <a:p>
            <a:pPr>
              <a:buNone/>
            </a:pPr>
            <a:r>
              <a:rPr lang="en-US" sz="1800" dirty="0" smtClean="0"/>
              <a:t>Until </a:t>
            </a:r>
            <a:r>
              <a:rPr lang="en-US" sz="1800" dirty="0" err="1" smtClean="0"/>
              <a:t>Akhilleus</a:t>
            </a:r>
            <a:r>
              <a:rPr lang="en-US" sz="1800" dirty="0" smtClean="0"/>
              <a:t> should be done with song. </a:t>
            </a:r>
          </a:p>
          <a:p>
            <a:pPr>
              <a:buNone/>
            </a:pPr>
            <a:r>
              <a:rPr lang="en-US" sz="1800" dirty="0" smtClean="0"/>
              <a:t>9. 223-31</a:t>
            </a:r>
            <a:endParaRPr lang="en-US" sz="1800" dirty="0"/>
          </a:p>
        </p:txBody>
      </p:sp>
      <p:pic>
        <p:nvPicPr>
          <p:cNvPr id="4" name="Picture 3" descr="red-figure kylix by the Sosias Painter from about 500 B.C. in the Staatliche museum in Berlin." title="Achilles and Patroclu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57800" y="1295400"/>
            <a:ext cx="3187598" cy="320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2"/>
  <p:tag name="MMPROD_UIDATA" val="&lt;database version=&quot;10.0&quot;&gt;&lt;object type=&quot;1&quot; unique_id=&quot;10001&quot;&gt;&lt;object type=&quot;2&quot; unique_id=&quot;11722&quot;&gt;&lt;object type=&quot;3&quot; unique_id=&quot;11723&quot;&gt;&lt;property id=&quot;20148&quot; value=&quot;5&quot;/&gt;&lt;property id=&quot;20300&quot; value=&quot;Slide 1 - &amp;quot;  CLAS 220 Introduction to Classical Mythology&amp;quot;&quot;/&gt;&lt;property id=&quot;20307&quot; value=&quot;256&quot;/&gt;&lt;/object&gt;&lt;object type=&quot;3&quot; unique_id=&quot;11734&quot;&gt;&lt;property id=&quot;20148&quot; value=&quot;5&quot;/&gt;&lt;property id=&quot;20300&quot; value=&quot;Slide 7 - &amp;quot;Embassy to Achilles&amp;quot;&quot;/&gt;&lt;property id=&quot;20307&quot; value=&quot;277&quot;/&gt;&lt;/object&gt;&lt;object type=&quot;3&quot; unique_id=&quot;11735&quot;&gt;&lt;property id=&quot;20148&quot; value=&quot;5&quot;/&gt;&lt;property id=&quot;20300&quot; value=&quot;Slide 8 - &amp;quot;Embassy to Achilles&amp;quot;&quot;/&gt;&lt;property id=&quot;20307&quot; value=&quot;262&quot;/&gt;&lt;/object&gt;&lt;object type=&quot;3&quot; unique_id=&quot;11736&quot;&gt;&lt;property id=&quot;20148&quot; value=&quot;5&quot;/&gt;&lt;property id=&quot;20300&quot; value=&quot;Slide 9 - &amp;quot;Kleos andrôn&amp;amp;#x09;&amp;quot;&quot;/&gt;&lt;property id=&quot;20307&quot; value=&quot;263&quot;/&gt;&lt;/object&gt;&lt;object type=&quot;3&quot; unique_id=&quot;11737&quot;&gt;&lt;property id=&quot;20148&quot; value=&quot;5&quot;/&gt;&lt;property id=&quot;20300&quot; value=&quot;Slide 10 - &amp;quot;Odysseus’ Speech&amp;quot;&quot;/&gt;&lt;property id=&quot;20307&quot; value=&quot;268&quot;/&gt;&lt;/object&gt;&lt;object type=&quot;3&quot; unique_id=&quot;11738&quot;&gt;&lt;property id=&quot;20148&quot; value=&quot;5&quot;/&gt;&lt;property id=&quot;20300&quot; value=&quot;Slide 11 - &amp;quot;Achilles’ Response&amp;quot;&quot;/&gt;&lt;property id=&quot;20307&quot; value=&quot;278&quot;/&gt;&lt;/object&gt;&lt;object type=&quot;3&quot; unique_id=&quot;11739&quot;&gt;&lt;property id=&quot;20148&quot; value=&quot;5&quot;/&gt;&lt;property id=&quot;20300&quot; value=&quot;Slide 12 - &amp;quot;Phoenix’s Speech: Meleager and Kleopatra&amp;quot;&quot;/&gt;&lt;property id=&quot;20307&quot; value=&quot;264&quot;/&gt;&lt;/object&gt;&lt;object type=&quot;3&quot; unique_id=&quot;11740&quot;&gt;&lt;property id=&quot;20148&quot; value=&quot;5&quot;/&gt;&lt;property id=&quot;20300&quot; value=&quot;Slide 14 - &amp;quot;Ajax’s Speech  (addressed to Odysseus)&amp;quot;&quot;/&gt;&lt;property id=&quot;20307&quot; value=&quot;269&quot;/&gt;&lt;/object&gt;&lt;object type=&quot;3&quot; unique_id=&quot;11741&quot;&gt;&lt;property id=&quot;20148&quot; value=&quot;5&quot;/&gt;&lt;property id=&quot;20300&quot; value=&quot;Slide 17 - &amp;quot;Night Raid&amp;quot;&quot;/&gt;&lt;property id=&quot;20307&quot; value=&quot;265&quot;/&gt;&lt;/object&gt;&lt;object type=&quot;3&quot; unique_id=&quot;11742&quot;&gt;&lt;property id=&quot;20148&quot; value=&quot;5&quot;/&gt;&lt;property id=&quot;20300&quot; value=&quot;Slide 18 - &amp;quot;Agamemnon’s Finest Hour&amp;quot;&quot;/&gt;&lt;property id=&quot;20307&quot; value=&quot;266&quot;/&gt;&lt;/object&gt;&lt;object type=&quot;3&quot; unique_id=&quot;11743&quot;&gt;&lt;property id=&quot;20148&quot; value=&quot;5&quot;/&gt;&lt;property id=&quot;20300&quot; value=&quot;Slide 20 - &amp;quot;Diomedes taunts Paris&amp;quot;&quot;/&gt;&lt;property id=&quot;20307&quot; value=&quot;279&quot;/&gt;&lt;/object&gt;&lt;object type=&quot;3&quot; unique_id=&quot;11744&quot;&gt;&lt;property id=&quot;20148&quot; value=&quot;5&quot;/&gt;&lt;property id=&quot;20300&quot; value=&quot;Slide 21 - &amp;quot;Patroclus and Nestor&amp;quot;&quot;/&gt;&lt;property id=&quot;20307&quot; value=&quot;267&quot;/&gt;&lt;/object&gt;&lt;object type=&quot;3&quot; unique_id=&quot;11745&quot;&gt;&lt;property id=&quot;20148&quot; value=&quot;5&quot;/&gt;&lt;property id=&quot;20300&quot; value=&quot;Slide 22 - &amp;quot;The Ramparts&amp;quot;&quot;/&gt;&lt;property id=&quot;20307&quot; value=&quot;280&quot;/&gt;&lt;/object&gt;&lt;object type=&quot;3&quot; unique_id=&quot;11746&quot;&gt;&lt;property id=&quot;20148&quot; value=&quot;5&quot;/&gt;&lt;property id=&quot;20300&quot; value=&quot;Slide 23 - &amp;quot;Sarpedon&amp;quot;&quot;/&gt;&lt;property id=&quot;20307&quot; value=&quot;271&quot;/&gt;&lt;/object&gt;&lt;object type=&quot;3&quot; unique_id=&quot;11747&quot;&gt;&lt;property id=&quot;20148&quot; value=&quot;5&quot;/&gt;&lt;property id=&quot;20300&quot; value=&quot;Slide 24 - &amp;quot;Hector Breaks Through&amp;quot;&quot;/&gt;&lt;property id=&quot;20307&quot; value=&quot;272&quot;/&gt;&lt;/object&gt;&lt;object type=&quot;3&quot; unique_id=&quot;12121&quot;&gt;&lt;property id=&quot;20148&quot; value=&quot;5&quot;/&gt;&lt;property id=&quot;20300&quot; value=&quot;Slide 2 - &amp;quot;Quiz Question&amp;quot;&quot;/&gt;&lt;property id=&quot;20307&quot; value=&quot;281&quot;/&gt;&lt;/object&gt;&lt;object type=&quot;3&quot; unique_id=&quot;12122&quot;&gt;&lt;property id=&quot;20148&quot; value=&quot;5&quot;/&gt;&lt;property id=&quot;20300&quot; value=&quot;Slide 3 - &amp;quot;Quiz Question&amp;quot;&quot;/&gt;&lt;property id=&quot;20307&quot; value=&quot;282&quot;/&gt;&lt;/object&gt;&lt;object type=&quot;3&quot; unique_id=&quot;12123&quot;&gt;&lt;property id=&quot;20148&quot; value=&quot;5&quot;/&gt;&lt;property id=&quot;20300&quot; value=&quot;Slide 4 - &amp;quot;Quiz Question&amp;quot;&quot;/&gt;&lt;property id=&quot;20307&quot; value=&quot;283&quot;/&gt;&lt;/object&gt;&lt;object type=&quot;3&quot; unique_id=&quot;12125&quot;&gt;&lt;property id=&quot;20148&quot; value=&quot;5&quot;/&gt;&lt;property id=&quot;20300&quot; value=&quot;Slide 25 - &amp;quot;Quiz Question&amp;quot;&quot;/&gt;&lt;property id=&quot;20307&quot; value=&quot;285&quot;/&gt;&lt;/object&gt;&lt;object type=&quot;3&quot; unique_id=&quot;12505&quot;&gt;&lt;property id=&quot;20148&quot; value=&quot;5&quot;/&gt;&lt;property id=&quot;20300&quot; value=&quot;Slide 13 - &amp;quot;Phoenix’ speech: Meleager and Kleopatra&amp;quot;&quot;/&gt;&lt;property id=&quot;20307&quot; value=&quot;291&quot;/&gt;&lt;/object&gt;&lt;object type=&quot;3&quot; unique_id=&quot;12590&quot;&gt;&lt;property id=&quot;20148&quot; value=&quot;5&quot;/&gt;&lt;property id=&quot;20300&quot; value=&quot;Slide 19 - &amp;quot;Diomedes Injured &amp;quot;&quot;/&gt;&lt;property id=&quot;20307&quot; value=&quot;292&quot;/&gt;&lt;/object&gt;&lt;object type=&quot;3&quot; unique_id=&quot;12794&quot;&gt;&lt;property id=&quot;20148&quot; value=&quot;5&quot;/&gt;&lt;property id=&quot;20300&quot; value=&quot;Slide 5 - &amp;quot;What do you do  when your best hero won’t fight?&amp;quot;&quot;/&gt;&lt;property id=&quot;20307&quot; value=&quot;294&quot;/&gt;&lt;/object&gt;&lt;object type=&quot;3&quot; unique_id=&quot;12795&quot;&gt;&lt;property id=&quot;20148&quot; value=&quot;5&quot;/&gt;&lt;property id=&quot;20300&quot; value=&quot;Slide 6 - &amp;quot;Divisions of the Iliad&amp;quot;&quot;/&gt;&lt;property id=&quot;20307&quot; value=&quot;295&quot;/&gt;&lt;/object&gt;&lt;object type=&quot;3&quot; unique_id=&quot;12796&quot;&gt;&lt;property id=&quot;20148&quot; value=&quot;5&quot;/&gt;&lt;property id=&quot;20300&quot; value=&quot;Slide 15 - &amp;quot;Quiz Question&amp;quot;&quot;/&gt;&lt;property id=&quot;20307&quot; value=&quot;293&quot;/&gt;&lt;/object&gt;&lt;object type=&quot;3&quot; unique_id=&quot;12891&quot;&gt;&lt;property id=&quot;20148&quot; value=&quot;5&quot;/&gt;&lt;property id=&quot;20300&quot; value=&quot;Slide 16 - &amp;quot;Sleepless leaders&amp;quot;&quot;/&gt;&lt;property id=&quot;20307&quot; value=&quot;296&quot;/&gt;&lt;/object&gt;&lt;/object&gt;&lt;object type=&quot;8&quot; unique_id=&quot;11774&quot;&gt;&lt;/object&gt;&lt;/object&gt;&lt;/database&gt;"/>
  <p:tag name="SECTOMILLISECCONVERTED" val="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1">
  <a:themeElements>
    <a:clrScheme name="Custom 1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4D000B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3952</TotalTime>
  <Words>2085</Words>
  <Application>Microsoft Office PowerPoint</Application>
  <PresentationFormat>On-screen Show (4:3)</PresentationFormat>
  <Paragraphs>285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Impact</vt:lpstr>
      <vt:lpstr>Times New Roman</vt:lpstr>
      <vt:lpstr>Theme1</vt:lpstr>
      <vt:lpstr>  CLAS 220 Introduction to Classical Mythology</vt:lpstr>
      <vt:lpstr>Quiz Question</vt:lpstr>
      <vt:lpstr>Quiz Question</vt:lpstr>
      <vt:lpstr>Quiz Question</vt:lpstr>
      <vt:lpstr>What do you do  when your best hero won’t fight?</vt:lpstr>
      <vt:lpstr>Divisions of the Iliad</vt:lpstr>
      <vt:lpstr>Embassy to Achilles</vt:lpstr>
      <vt:lpstr>Embassy to Achilles</vt:lpstr>
      <vt:lpstr>Kleos andrôn </vt:lpstr>
      <vt:lpstr>Odysseus’ Speech</vt:lpstr>
      <vt:lpstr>Achilles’ Response</vt:lpstr>
      <vt:lpstr>Phoenix’s Speech: Meleager and Kleopatra</vt:lpstr>
      <vt:lpstr>Phoenix’ speech: Meleager and Kleopatra</vt:lpstr>
      <vt:lpstr>Ajax’s Speech  (addressed to Odysseus)</vt:lpstr>
      <vt:lpstr>Quiz Question</vt:lpstr>
      <vt:lpstr>Sleepless leaders</vt:lpstr>
      <vt:lpstr>Night Raid</vt:lpstr>
      <vt:lpstr>Agamemnon’s Finest Hour</vt:lpstr>
      <vt:lpstr>Diomedes Injured </vt:lpstr>
      <vt:lpstr>Diomedes taunts Paris</vt:lpstr>
      <vt:lpstr>Patroclus and Nestor</vt:lpstr>
      <vt:lpstr>The Ramparts</vt:lpstr>
      <vt:lpstr>Sarpedon</vt:lpstr>
      <vt:lpstr>Hector Breaks Through</vt:lpstr>
      <vt:lpstr>Quiz Question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 220 27 January 2011</dc:title>
  <dc:creator>Alexander Jamieson Beecroft</dc:creator>
  <cp:lastModifiedBy>Alexander Beecroft</cp:lastModifiedBy>
  <cp:revision>66</cp:revision>
  <dcterms:created xsi:type="dcterms:W3CDTF">2011-01-26T23:34:05Z</dcterms:created>
  <dcterms:modified xsi:type="dcterms:W3CDTF">2016-02-11T21:52:05Z</dcterms:modified>
</cp:coreProperties>
</file>

<file path=docProps/thumbnail.jpeg>
</file>